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8"/>
  </p:notesMasterIdLst>
  <p:sldIdLst>
    <p:sldId id="257" r:id="rId2"/>
    <p:sldId id="258" r:id="rId3"/>
    <p:sldId id="259" r:id="rId4"/>
    <p:sldId id="263" r:id="rId5"/>
    <p:sldId id="260" r:id="rId6"/>
    <p:sldId id="261" r:id="rId7"/>
    <p:sldId id="262" r:id="rId8"/>
    <p:sldId id="265" r:id="rId9"/>
    <p:sldId id="266" r:id="rId10"/>
    <p:sldId id="267" r:id="rId11"/>
    <p:sldId id="268" r:id="rId12"/>
    <p:sldId id="269" r:id="rId13"/>
    <p:sldId id="270" r:id="rId14"/>
    <p:sldId id="271" r:id="rId15"/>
    <p:sldId id="272" r:id="rId16"/>
    <p:sldId id="273" r:id="rId17"/>
    <p:sldId id="274" r:id="rId18"/>
    <p:sldId id="276" r:id="rId19"/>
    <p:sldId id="277" r:id="rId20"/>
    <p:sldId id="278" r:id="rId21"/>
    <p:sldId id="280" r:id="rId22"/>
    <p:sldId id="275" r:id="rId23"/>
    <p:sldId id="282" r:id="rId24"/>
    <p:sldId id="283" r:id="rId25"/>
    <p:sldId id="284" r:id="rId26"/>
    <p:sldId id="288" r:id="rId27"/>
    <p:sldId id="287" r:id="rId28"/>
    <p:sldId id="289" r:id="rId29"/>
    <p:sldId id="290" r:id="rId30"/>
    <p:sldId id="291" r:id="rId31"/>
    <p:sldId id="292" r:id="rId32"/>
    <p:sldId id="293" r:id="rId33"/>
    <p:sldId id="306" r:id="rId34"/>
    <p:sldId id="294" r:id="rId35"/>
    <p:sldId id="295" r:id="rId36"/>
    <p:sldId id="296" r:id="rId37"/>
    <p:sldId id="297" r:id="rId38"/>
    <p:sldId id="298" r:id="rId39"/>
    <p:sldId id="299" r:id="rId40"/>
    <p:sldId id="300" r:id="rId41"/>
    <p:sldId id="307" r:id="rId42"/>
    <p:sldId id="301" r:id="rId43"/>
    <p:sldId id="302" r:id="rId44"/>
    <p:sldId id="303" r:id="rId45"/>
    <p:sldId id="304" r:id="rId46"/>
    <p:sldId id="305" r:id="rId4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7F9142-3832-4766-A4EA-9E791284528F}" type="datetimeFigureOut">
              <a:rPr lang="es-ES" smtClean="0"/>
              <a:pPr/>
              <a:t>18/04/2017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C81ABD-ECCB-41BF-AEF3-242F9A94B66B}" type="slidenum">
              <a:rPr lang="es-ES" smtClean="0"/>
              <a:pPr/>
              <a:t>‹Nº›</a:t>
            </a:fld>
            <a:endParaRPr lang="es-ES"/>
          </a:p>
        </p:txBody>
      </p:sp>
    </p:spTree>
    <p:extLst>
      <p:ext uri="{BB962C8B-B14F-4D97-AF65-F5344CB8AC3E}">
        <p14:creationId xmlns:p14="http://schemas.microsoft.com/office/powerpoint/2010/main" xmlns="" val="40783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4C81ABD-ECCB-41BF-AEF3-242F9A94B66B}" type="slidenum">
              <a:rPr lang="es-ES" smtClean="0"/>
              <a:pPr/>
              <a:t>37</a:t>
            </a:fld>
            <a:endParaRPr lang="es-ES"/>
          </a:p>
        </p:txBody>
      </p:sp>
    </p:spTree>
    <p:extLst>
      <p:ext uri="{BB962C8B-B14F-4D97-AF65-F5344CB8AC3E}">
        <p14:creationId xmlns:p14="http://schemas.microsoft.com/office/powerpoint/2010/main" xmlns="" val="242726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99B7D10-1B15-4365-B9ED-08365816FD90}" type="slidenum">
              <a:rPr lang="en-US" altLang="es-ES"/>
              <a:pPr/>
              <a:t>40</a:t>
            </a:fld>
            <a:endParaRPr lang="en-US" altLang="es-ES"/>
          </a:p>
        </p:txBody>
      </p:sp>
      <p:sp>
        <p:nvSpPr>
          <p:cNvPr id="409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73AFAE5-7FC5-4FAA-B7B3-7AB41D11B9D5}" type="slidenum">
              <a:rPr lang="en-US" altLang="es-ES"/>
              <a:pPr/>
              <a:t>41</a:t>
            </a:fld>
            <a:endParaRPr lang="en-US" altLang="es-ES"/>
          </a:p>
        </p:txBody>
      </p:sp>
      <p:sp>
        <p:nvSpPr>
          <p:cNvPr id="409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82E58B2-3CC0-4E23-86BE-B0D45BE17F74}" type="slidenum">
              <a:rPr lang="en-US" altLang="es-ES"/>
              <a:pPr/>
              <a:t>42</a:t>
            </a:fld>
            <a:endParaRPr lang="en-US" altLang="es-ES"/>
          </a:p>
        </p:txBody>
      </p:sp>
      <p:sp>
        <p:nvSpPr>
          <p:cNvPr id="409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AD6C12B6-7BA2-4DC6-B5BF-4431EE8CF1CE}" type="datetimeFigureOut">
              <a:rPr lang="es-ES" smtClean="0"/>
              <a:pPr/>
              <a:t>18/04/2017</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B27535F2-FEF7-43A5-BA22-110BD9F4DF66}"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D6C12B6-7BA2-4DC6-B5BF-4431EE8CF1CE}" type="datetimeFigureOut">
              <a:rPr lang="es-ES" smtClean="0"/>
              <a:pPr/>
              <a:t>18/04/2017</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27535F2-FEF7-43A5-BA22-110BD9F4DF6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D6C12B6-7BA2-4DC6-B5BF-4431EE8CF1CE}" type="datetimeFigureOut">
              <a:rPr lang="es-ES" smtClean="0"/>
              <a:pPr/>
              <a:t>18/04/2017</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27535F2-FEF7-43A5-BA22-110BD9F4DF66}"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xmlns="" val="360948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D6C12B6-7BA2-4DC6-B5BF-4431EE8CF1CE}" type="datetimeFigureOut">
              <a:rPr lang="es-ES" smtClean="0"/>
              <a:pPr/>
              <a:t>18/04/2017</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27535F2-FEF7-43A5-BA22-110BD9F4DF66}"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AD6C12B6-7BA2-4DC6-B5BF-4431EE8CF1CE}" type="datetimeFigureOut">
              <a:rPr lang="es-ES" smtClean="0"/>
              <a:pPr/>
              <a:t>18/04/2017</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27535F2-FEF7-43A5-BA22-110BD9F4DF66}"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D6C12B6-7BA2-4DC6-B5BF-4431EE8CF1CE}" type="datetimeFigureOut">
              <a:rPr lang="es-ES" smtClean="0"/>
              <a:pPr/>
              <a:t>18/04/2017</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27535F2-FEF7-43A5-BA22-110BD9F4DF66}"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D6C12B6-7BA2-4DC6-B5BF-4431EE8CF1CE}" type="datetimeFigureOut">
              <a:rPr lang="es-ES" smtClean="0"/>
              <a:pPr/>
              <a:t>18/04/2017</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B27535F2-FEF7-43A5-BA22-110BD9F4DF66}"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AD6C12B6-7BA2-4DC6-B5BF-4431EE8CF1CE}" type="datetimeFigureOut">
              <a:rPr lang="es-ES" smtClean="0"/>
              <a:pPr/>
              <a:t>18/04/2017</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B27535F2-FEF7-43A5-BA22-110BD9F4DF66}"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AD6C12B6-7BA2-4DC6-B5BF-4431EE8CF1CE}" type="datetimeFigureOut">
              <a:rPr lang="es-ES" smtClean="0"/>
              <a:pPr/>
              <a:t>18/04/2017</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B27535F2-FEF7-43A5-BA22-110BD9F4DF66}"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D6C12B6-7BA2-4DC6-B5BF-4431EE8CF1CE}" type="datetimeFigureOut">
              <a:rPr lang="es-ES" smtClean="0"/>
              <a:pPr/>
              <a:t>18/04/2017</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27535F2-FEF7-43A5-BA22-110BD9F4DF6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AD6C12B6-7BA2-4DC6-B5BF-4431EE8CF1CE}" type="datetimeFigureOut">
              <a:rPr lang="es-ES" smtClean="0"/>
              <a:pPr/>
              <a:t>18/04/2017</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27535F2-FEF7-43A5-BA22-110BD9F4DF66}"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D6C12B6-7BA2-4DC6-B5BF-4431EE8CF1CE}" type="datetimeFigureOut">
              <a:rPr lang="es-ES" smtClean="0"/>
              <a:pPr/>
              <a:t>18/04/2017</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27535F2-FEF7-43A5-BA22-110BD9F4DF66}"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1832846" y="1767186"/>
            <a:ext cx="3096344" cy="4376458"/>
          </a:xfrm>
        </p:spPr>
      </p:pic>
      <p:sp>
        <p:nvSpPr>
          <p:cNvPr id="4" name="3 Marcador de contenido"/>
          <p:cNvSpPr>
            <a:spLocks noGrp="1"/>
          </p:cNvSpPr>
          <p:nvPr>
            <p:ph sz="half" idx="2"/>
          </p:nvPr>
        </p:nvSpPr>
        <p:spPr/>
        <p:txBody>
          <a:bodyPr/>
          <a:lstStyle/>
          <a:p>
            <a:pPr marL="0" indent="0">
              <a:buNone/>
            </a:pPr>
            <a:endParaRPr lang="pt-BR" dirty="0" smtClean="0"/>
          </a:p>
          <a:p>
            <a:pPr marL="0" indent="0">
              <a:buNone/>
            </a:pPr>
            <a:endParaRPr lang="pt-BR" dirty="0" smtClean="0"/>
          </a:p>
          <a:p>
            <a:pPr marL="0" indent="0">
              <a:buNone/>
            </a:pPr>
            <a:r>
              <a:rPr lang="pt-BR" dirty="0" smtClean="0"/>
              <a:t>As </a:t>
            </a:r>
            <a:r>
              <a:rPr lang="pt-BR" dirty="0" err="1" smtClean="0"/>
              <a:t>catro</a:t>
            </a:r>
            <a:r>
              <a:rPr lang="pt-BR" dirty="0" smtClean="0"/>
              <a:t> causas do TDAH: Aristóteles na aula</a:t>
            </a:r>
          </a:p>
          <a:p>
            <a:pPr marL="0" indent="0">
              <a:buNone/>
            </a:pPr>
            <a:endParaRPr lang="pt-BR" dirty="0"/>
          </a:p>
          <a:p>
            <a:pPr marL="0" indent="0">
              <a:buNone/>
            </a:pPr>
            <a:r>
              <a:rPr lang="pt-BR" sz="2400" dirty="0" smtClean="0"/>
              <a:t>Marino Pérez Álvarez </a:t>
            </a:r>
            <a:r>
              <a:rPr lang="pt-BR" sz="2400" dirty="0" err="1" smtClean="0"/>
              <a:t>Universidad</a:t>
            </a:r>
            <a:r>
              <a:rPr lang="pt-BR" sz="2400" dirty="0" smtClean="0"/>
              <a:t> de Oviedo</a:t>
            </a:r>
            <a:endParaRPr lang="es-ES" sz="2400" dirty="0"/>
          </a:p>
        </p:txBody>
      </p:sp>
    </p:spTree>
    <p:extLst>
      <p:ext uri="{BB962C8B-B14F-4D97-AF65-F5344CB8AC3E}">
        <p14:creationId xmlns:p14="http://schemas.microsoft.com/office/powerpoint/2010/main" xmlns="" val="2564640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000" dirty="0" smtClean="0"/>
              <a:t>Williams et al. (2010). </a:t>
            </a:r>
            <a:r>
              <a:rPr lang="es-ES" sz="2000" dirty="0" err="1" smtClean="0"/>
              <a:t>Rare</a:t>
            </a:r>
            <a:r>
              <a:rPr lang="es-ES" sz="2000" dirty="0" smtClean="0"/>
              <a:t> </a:t>
            </a:r>
            <a:r>
              <a:rPr lang="es-ES" sz="2000" dirty="0" err="1" smtClean="0"/>
              <a:t>chromosomal</a:t>
            </a:r>
            <a:r>
              <a:rPr lang="es-ES" sz="2000" dirty="0" smtClean="0"/>
              <a:t> </a:t>
            </a:r>
            <a:r>
              <a:rPr lang="es-ES" sz="2000" dirty="0" err="1" smtClean="0"/>
              <a:t>deletions</a:t>
            </a:r>
            <a:r>
              <a:rPr lang="es-ES" sz="2000" dirty="0" smtClean="0"/>
              <a:t> and </a:t>
            </a:r>
            <a:r>
              <a:rPr lang="es-ES" sz="2000" dirty="0" err="1" smtClean="0"/>
              <a:t>duplications</a:t>
            </a:r>
            <a:r>
              <a:rPr lang="es-ES" sz="2000" dirty="0" smtClean="0"/>
              <a:t> in </a:t>
            </a:r>
            <a:r>
              <a:rPr lang="es-ES" sz="2000" dirty="0" err="1" smtClean="0"/>
              <a:t>attention-deficit</a:t>
            </a:r>
            <a:r>
              <a:rPr lang="es-ES" sz="2000" dirty="0" smtClean="0"/>
              <a:t> </a:t>
            </a:r>
            <a:r>
              <a:rPr lang="es-ES" sz="2000" dirty="0" err="1" smtClean="0"/>
              <a:t>hyperactivity</a:t>
            </a:r>
            <a:r>
              <a:rPr lang="es-ES" sz="2000" dirty="0" smtClean="0"/>
              <a:t> </a:t>
            </a:r>
            <a:r>
              <a:rPr lang="es-ES" sz="2000" dirty="0" err="1" smtClean="0"/>
              <a:t>disorder</a:t>
            </a:r>
            <a:r>
              <a:rPr lang="es-ES" sz="2000" dirty="0" smtClean="0"/>
              <a:t>: a </a:t>
            </a:r>
            <a:r>
              <a:rPr lang="es-ES" sz="2000" dirty="0" err="1" smtClean="0"/>
              <a:t>genome-wide</a:t>
            </a:r>
            <a:r>
              <a:rPr lang="es-ES" sz="2000" dirty="0" smtClean="0"/>
              <a:t> </a:t>
            </a:r>
            <a:r>
              <a:rPr lang="es-ES" sz="2000" dirty="0" err="1" smtClean="0"/>
              <a:t>analysis</a:t>
            </a:r>
            <a:r>
              <a:rPr lang="es-ES" sz="2000" dirty="0" smtClean="0"/>
              <a:t>. </a:t>
            </a:r>
            <a:r>
              <a:rPr lang="es-ES" sz="2000" i="1" dirty="0" err="1" smtClean="0"/>
              <a:t>Lancet</a:t>
            </a:r>
            <a:r>
              <a:rPr lang="es-ES" sz="2000" i="1" dirty="0" smtClean="0"/>
              <a:t>, 376</a:t>
            </a:r>
            <a:r>
              <a:rPr lang="es-ES" sz="2000" dirty="0" smtClean="0"/>
              <a:t>, 1401–1408.</a:t>
            </a:r>
            <a:r>
              <a:rPr lang="es-ES" sz="2000" i="1" dirty="0" smtClean="0"/>
              <a:t/>
            </a:r>
            <a:br>
              <a:rPr lang="es-ES" sz="2000" i="1" dirty="0" smtClean="0"/>
            </a:br>
            <a:endParaRPr lang="es-ES" sz="2000" dirty="0"/>
          </a:p>
        </p:txBody>
      </p:sp>
      <p:sp>
        <p:nvSpPr>
          <p:cNvPr id="3" name="2 Marcador de contenido"/>
          <p:cNvSpPr>
            <a:spLocks noGrp="1"/>
          </p:cNvSpPr>
          <p:nvPr>
            <p:ph idx="1"/>
          </p:nvPr>
        </p:nvSpPr>
        <p:spPr/>
        <p:txBody>
          <a:bodyPr>
            <a:normAutofit/>
          </a:bodyPr>
          <a:lstStyle/>
          <a:p>
            <a:pPr fontAlgn="base"/>
            <a:endParaRPr lang="es-ES" i="1" dirty="0"/>
          </a:p>
          <a:p>
            <a:pPr fontAlgn="base"/>
            <a:r>
              <a:rPr lang="es-ES" sz="2600" i="1" dirty="0"/>
              <a:t>Compara 366 </a:t>
            </a:r>
            <a:r>
              <a:rPr lang="es-ES" sz="2600" i="1" dirty="0" err="1"/>
              <a:t>tdah</a:t>
            </a:r>
            <a:r>
              <a:rPr lang="es-ES" sz="2600" i="1" dirty="0"/>
              <a:t> con 1047 </a:t>
            </a:r>
            <a:r>
              <a:rPr lang="es-ES" sz="2600" i="1" dirty="0" smtClean="0"/>
              <a:t>no-</a:t>
            </a:r>
            <a:r>
              <a:rPr lang="es-ES" sz="2600" i="1" dirty="0" err="1" smtClean="0"/>
              <a:t>tdah</a:t>
            </a:r>
            <a:endParaRPr lang="es-ES" sz="2600" i="1" dirty="0" smtClean="0"/>
          </a:p>
          <a:p>
            <a:pPr fontAlgn="base"/>
            <a:r>
              <a:rPr lang="es-ES" sz="2600" i="1" dirty="0" smtClean="0"/>
              <a:t>13.95</a:t>
            </a:r>
            <a:r>
              <a:rPr lang="es-ES" sz="2600" i="1" dirty="0"/>
              <a:t>% </a:t>
            </a:r>
            <a:r>
              <a:rPr lang="es-ES" sz="2600" i="1" dirty="0" err="1"/>
              <a:t>tdah</a:t>
            </a:r>
            <a:r>
              <a:rPr lang="es-ES" sz="2600" i="1" dirty="0"/>
              <a:t> (n=51) tienen </a:t>
            </a:r>
            <a:r>
              <a:rPr lang="es-ES" sz="2600" i="1" dirty="0" smtClean="0"/>
              <a:t>variaciones comparados </a:t>
            </a:r>
            <a:r>
              <a:rPr lang="es-ES" sz="2600" i="1" dirty="0"/>
              <a:t>con  </a:t>
            </a:r>
            <a:r>
              <a:rPr lang="es-ES" sz="2600" i="1" dirty="0" smtClean="0"/>
              <a:t>  7.4</a:t>
            </a:r>
            <a:r>
              <a:rPr lang="es-ES" sz="2600" i="1" dirty="0"/>
              <a:t>%  (n=78) de los no-</a:t>
            </a:r>
            <a:r>
              <a:rPr lang="es-ES" sz="2600" i="1" dirty="0" err="1"/>
              <a:t>tdah</a:t>
            </a:r>
            <a:r>
              <a:rPr lang="es-ES" sz="2600" i="1" dirty="0"/>
              <a:t>. </a:t>
            </a:r>
            <a:endParaRPr lang="es-ES" sz="2600" i="1" dirty="0" smtClean="0"/>
          </a:p>
          <a:p>
            <a:pPr fontAlgn="base"/>
            <a:r>
              <a:rPr lang="es-ES" sz="2600" i="1" dirty="0" smtClean="0"/>
              <a:t>Se ha presentado como “evidencia directa de que el TDAH es un trastorno genéticas”</a:t>
            </a:r>
          </a:p>
          <a:p>
            <a:pPr fontAlgn="base"/>
            <a:endParaRPr lang="es-ES" sz="2600" i="1" dirty="0" smtClean="0"/>
          </a:p>
          <a:p>
            <a:pPr fontAlgn="base"/>
            <a:r>
              <a:rPr lang="es-ES" sz="2600" i="1" dirty="0" smtClean="0"/>
              <a:t>La verdad es que e</a:t>
            </a:r>
            <a:r>
              <a:rPr lang="es-ES" sz="2800" dirty="0" smtClean="0"/>
              <a:t>l 86% de los TDAH no tiene el gen TDAH</a:t>
            </a:r>
            <a:endParaRPr lang="es-ES" sz="2600" i="1" dirty="0" smtClean="0"/>
          </a:p>
          <a:p>
            <a:pPr marL="0" indent="0" fontAlgn="base">
              <a:buNone/>
            </a:pPr>
            <a:endParaRPr lang="es-ES" sz="2600" i="1" dirty="0" smtClean="0"/>
          </a:p>
        </p:txBody>
      </p:sp>
    </p:spTree>
    <p:extLst>
      <p:ext uri="{BB962C8B-B14F-4D97-AF65-F5344CB8AC3E}">
        <p14:creationId xmlns:p14="http://schemas.microsoft.com/office/powerpoint/2010/main" xmlns="" val="3487590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normAutofit fontScale="90000"/>
          </a:bodyPr>
          <a:lstStyle/>
          <a:p>
            <a:pPr lvl="2" algn="l" rtl="0">
              <a:spcBef>
                <a:spcPct val="0"/>
              </a:spcBef>
            </a:pPr>
            <a:r>
              <a:rPr lang="es-ES" sz="3200" dirty="0" smtClean="0"/>
              <a:t>	</a:t>
            </a:r>
            <a:r>
              <a:rPr lang="es-ES" sz="2700" dirty="0" smtClean="0"/>
              <a:t>Antecedentes históricos, </a:t>
            </a:r>
            <a:br>
              <a:rPr lang="es-ES" sz="2700" dirty="0" smtClean="0"/>
            </a:br>
            <a:r>
              <a:rPr lang="es-ES" sz="2700" dirty="0" smtClean="0"/>
              <a:t>	desde los </a:t>
            </a:r>
            <a:r>
              <a:rPr lang="es-ES" sz="2700" dirty="0" err="1" smtClean="0"/>
              <a:t>Sputniks</a:t>
            </a:r>
            <a:r>
              <a:rPr lang="es-ES" sz="2700" dirty="0" smtClean="0"/>
              <a:t> de los soviéticos en 1957 </a:t>
            </a:r>
            <a:br>
              <a:rPr lang="es-ES" sz="2700" dirty="0" smtClean="0"/>
            </a:br>
            <a:endParaRPr lang="es-ES" sz="2700" dirty="0"/>
          </a:p>
        </p:txBody>
      </p:sp>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1547664" y="1484784"/>
            <a:ext cx="2884281" cy="4525963"/>
          </a:xfrm>
        </p:spPr>
      </p:pic>
      <p:sp>
        <p:nvSpPr>
          <p:cNvPr id="4" name="3 Marcador de contenido"/>
          <p:cNvSpPr>
            <a:spLocks noGrp="1"/>
          </p:cNvSpPr>
          <p:nvPr>
            <p:ph sz="half" idx="2"/>
          </p:nvPr>
        </p:nvSpPr>
        <p:spPr/>
        <p:txBody>
          <a:bodyPr>
            <a:normAutofit/>
          </a:bodyPr>
          <a:lstStyle/>
          <a:p>
            <a:endParaRPr lang="es-ES" sz="1600" dirty="0" smtClean="0"/>
          </a:p>
          <a:p>
            <a:pPr marL="0" indent="0">
              <a:buNone/>
            </a:pPr>
            <a:endParaRPr lang="es-ES" sz="1600" dirty="0" smtClean="0"/>
          </a:p>
          <a:p>
            <a:pPr marL="0" indent="0">
              <a:buNone/>
            </a:pPr>
            <a:endParaRPr lang="es-ES" sz="1600" dirty="0"/>
          </a:p>
          <a:p>
            <a:pPr marL="0" indent="0">
              <a:buNone/>
            </a:pPr>
            <a:endParaRPr lang="es-ES" sz="1600" dirty="0" smtClean="0"/>
          </a:p>
          <a:p>
            <a:pPr marL="0" indent="0">
              <a:buNone/>
            </a:pPr>
            <a:r>
              <a:rPr lang="es-ES" sz="1600" dirty="0" smtClean="0"/>
              <a:t>Garcia de Vinuesa, F. (2017). </a:t>
            </a:r>
          </a:p>
          <a:p>
            <a:pPr marL="0" indent="0">
              <a:buNone/>
            </a:pPr>
            <a:r>
              <a:rPr lang="es-ES" sz="1600" dirty="0" smtClean="0"/>
              <a:t>Prehistoria del TDAH: aditivos para un diagnóstico insostenible. </a:t>
            </a:r>
          </a:p>
          <a:p>
            <a:pPr marL="0" indent="0">
              <a:buNone/>
            </a:pPr>
            <a:r>
              <a:rPr lang="es-ES" sz="1600" i="1" dirty="0" smtClean="0"/>
              <a:t>Papeles del Psicólogo / </a:t>
            </a:r>
            <a:r>
              <a:rPr lang="es-ES" sz="1600" i="1" dirty="0" err="1" smtClean="0"/>
              <a:t>Psychologist</a:t>
            </a:r>
            <a:r>
              <a:rPr lang="es-ES" sz="1600" i="1" dirty="0" smtClean="0"/>
              <a:t> </a:t>
            </a:r>
            <a:r>
              <a:rPr lang="es-ES" sz="1600" i="1" dirty="0" err="1" smtClean="0"/>
              <a:t>Papers</a:t>
            </a:r>
            <a:r>
              <a:rPr lang="es-ES" sz="1600" dirty="0" smtClean="0"/>
              <a:t>, xx  doi.org/10.23923/pap.psicol2017.2829</a:t>
            </a:r>
            <a:endParaRPr lang="es-ES" sz="1600" dirty="0"/>
          </a:p>
        </p:txBody>
      </p:sp>
    </p:spTree>
    <p:extLst>
      <p:ext uri="{BB962C8B-B14F-4D97-AF65-F5344CB8AC3E}">
        <p14:creationId xmlns:p14="http://schemas.microsoft.com/office/powerpoint/2010/main" xmlns="" val="1314826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marL="342900" lvl="3" indent="-342900">
              <a:buFont typeface="Arial" panose="020B0604020202020204" pitchFamily="34" charset="0"/>
              <a:buChar char="•"/>
            </a:pPr>
            <a:endParaRPr lang="es-ES" sz="3600" dirty="0" smtClean="0"/>
          </a:p>
          <a:p>
            <a:pPr marL="0" lvl="3" indent="0">
              <a:buNone/>
            </a:pPr>
            <a:r>
              <a:rPr lang="es-ES" sz="3600" dirty="0" smtClean="0"/>
              <a:t>	Cómo es que a pesar de todo los 	sostenedores están convencidos a 	buena fe y confirmados por la 	evidencia </a:t>
            </a:r>
          </a:p>
          <a:p>
            <a:endParaRPr lang="es-ES" dirty="0"/>
          </a:p>
        </p:txBody>
      </p:sp>
    </p:spTree>
    <p:extLst>
      <p:ext uri="{BB962C8B-B14F-4D97-AF65-F5344CB8AC3E}">
        <p14:creationId xmlns:p14="http://schemas.microsoft.com/office/powerpoint/2010/main" xmlns="" val="4119610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2700" dirty="0" smtClean="0"/>
              <a:t/>
            </a:r>
            <a:br>
              <a:rPr lang="es-ES" sz="2700" dirty="0" smtClean="0"/>
            </a:br>
            <a:r>
              <a:rPr lang="es-ES" sz="2700" dirty="0" smtClean="0"/>
              <a:t>Perspectiva meta-científica, ontológica y epistemológica:                las cuatro causas de Aristóteles</a:t>
            </a:r>
            <a:r>
              <a:rPr lang="es-ES" dirty="0" smtClean="0"/>
              <a:t/>
            </a:r>
            <a:br>
              <a:rPr lang="es-ES" dirty="0" smtClean="0"/>
            </a:br>
            <a:endParaRPr lang="es-ES" dirty="0"/>
          </a:p>
        </p:txBody>
      </p:sp>
      <p:sp>
        <p:nvSpPr>
          <p:cNvPr id="3" name="2 Marcador de contenido"/>
          <p:cNvSpPr>
            <a:spLocks noGrp="1"/>
          </p:cNvSpPr>
          <p:nvPr>
            <p:ph idx="1"/>
          </p:nvPr>
        </p:nvSpPr>
        <p:spPr/>
        <p:txBody>
          <a:bodyPr>
            <a:normAutofit fontScale="92500" lnSpcReduction="20000"/>
          </a:bodyPr>
          <a:lstStyle/>
          <a:p>
            <a:endParaRPr lang="es-ES" dirty="0" smtClean="0"/>
          </a:p>
          <a:p>
            <a:endParaRPr lang="es-ES" dirty="0" smtClean="0"/>
          </a:p>
          <a:p>
            <a:r>
              <a:rPr lang="es-ES" dirty="0" smtClean="0"/>
              <a:t>Material: de qué está hecho </a:t>
            </a:r>
          </a:p>
          <a:p>
            <a:r>
              <a:rPr lang="es-ES" dirty="0" smtClean="0"/>
              <a:t>Formal: qué forma tiene  </a:t>
            </a:r>
          </a:p>
          <a:p>
            <a:r>
              <a:rPr lang="es-ES" dirty="0" smtClean="0"/>
              <a:t>Eficiente: quién lo hace así </a:t>
            </a:r>
          </a:p>
          <a:p>
            <a:r>
              <a:rPr lang="es-ES" dirty="0" smtClean="0"/>
              <a:t>Final: para qué sirve </a:t>
            </a:r>
          </a:p>
          <a:p>
            <a:endParaRPr lang="es-ES" dirty="0"/>
          </a:p>
          <a:p>
            <a:endParaRPr lang="es-ES" sz="1700" dirty="0" smtClean="0"/>
          </a:p>
          <a:p>
            <a:endParaRPr lang="es-ES" sz="1700" dirty="0"/>
          </a:p>
          <a:p>
            <a:pPr marL="0" indent="0">
              <a:buNone/>
            </a:pPr>
            <a:endParaRPr lang="es-ES" sz="1700" dirty="0" smtClean="0"/>
          </a:p>
          <a:p>
            <a:pPr marL="0" indent="0">
              <a:buNone/>
            </a:pPr>
            <a:r>
              <a:rPr lang="es-ES" sz="1700" dirty="0" smtClean="0"/>
              <a:t>Pérez-Álvarez, M. (en prensa). </a:t>
            </a:r>
            <a:br>
              <a:rPr lang="es-ES" sz="1700" dirty="0" smtClean="0"/>
            </a:br>
            <a:r>
              <a:rPr lang="en-US" sz="1700" dirty="0" smtClean="0"/>
              <a:t>The Four Causes of ADHD: Aristotle in the Classroom. </a:t>
            </a:r>
            <a:br>
              <a:rPr lang="en-US" sz="1700" dirty="0" smtClean="0"/>
            </a:br>
            <a:r>
              <a:rPr lang="en-US" sz="1700" i="1" dirty="0" smtClean="0"/>
              <a:t>Frontiers in Psychology</a:t>
            </a:r>
            <a:endParaRPr lang="es-ES" sz="1700" dirty="0"/>
          </a:p>
        </p:txBody>
      </p:sp>
    </p:spTree>
    <p:extLst>
      <p:ext uri="{BB962C8B-B14F-4D97-AF65-F5344CB8AC3E}">
        <p14:creationId xmlns:p14="http://schemas.microsoft.com/office/powerpoint/2010/main" xmlns="" val="684153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Las cuatro causas en clínica</a:t>
            </a:r>
            <a:endParaRPr lang="es-ES" dirty="0"/>
          </a:p>
        </p:txBody>
      </p:sp>
      <p:sp>
        <p:nvSpPr>
          <p:cNvPr id="3" name="2 Marcador de contenido"/>
          <p:cNvSpPr>
            <a:spLocks noGrp="1"/>
          </p:cNvSpPr>
          <p:nvPr>
            <p:ph idx="1"/>
          </p:nvPr>
        </p:nvSpPr>
        <p:spPr/>
        <p:txBody>
          <a:bodyPr>
            <a:normAutofit fontScale="92500"/>
          </a:bodyPr>
          <a:lstStyle/>
          <a:p>
            <a:endParaRPr lang="es-ES" sz="2000" dirty="0" smtClean="0"/>
          </a:p>
          <a:p>
            <a:r>
              <a:rPr lang="es-ES" sz="2000" dirty="0" smtClean="0"/>
              <a:t>Pérez Álvarez, M. (2003). </a:t>
            </a:r>
            <a:r>
              <a:rPr lang="es-ES" sz="2000" i="1" dirty="0" smtClean="0"/>
              <a:t>Las cuatro causas de los trastornos psicológicos</a:t>
            </a:r>
            <a:r>
              <a:rPr lang="es-ES" sz="2000" dirty="0" smtClean="0"/>
              <a:t>. Ed. </a:t>
            </a:r>
            <a:r>
              <a:rPr lang="es-ES" sz="2000" dirty="0" err="1" smtClean="0"/>
              <a:t>Universitas</a:t>
            </a:r>
            <a:r>
              <a:rPr lang="es-ES" sz="2000" dirty="0" smtClean="0"/>
              <a:t>.</a:t>
            </a:r>
          </a:p>
          <a:p>
            <a:r>
              <a:rPr lang="es-ES" sz="2000" dirty="0" smtClean="0"/>
              <a:t>Pérez Álvarez, M. (2004). </a:t>
            </a:r>
            <a:r>
              <a:rPr lang="en-US" sz="2000" dirty="0" smtClean="0"/>
              <a:t>Psychopathology According to Behaviorism: A Radical Restatement. </a:t>
            </a:r>
            <a:r>
              <a:rPr lang="en-US" sz="2000" i="1" dirty="0" smtClean="0"/>
              <a:t>Spanish Journal of Psychology, 7</a:t>
            </a:r>
            <a:r>
              <a:rPr lang="en-US" sz="2000" dirty="0" smtClean="0"/>
              <a:t>, 171-177.</a:t>
            </a:r>
            <a:endParaRPr lang="es-ES" sz="2000" dirty="0" smtClean="0"/>
          </a:p>
          <a:p>
            <a:r>
              <a:rPr lang="en-US" sz="2000" dirty="0" smtClean="0"/>
              <a:t>Pérez-Álvarez, M. (2009). The four causes of behavior: Aristotle and Skinner. </a:t>
            </a:r>
            <a:r>
              <a:rPr lang="en-US" sz="2000" i="1" dirty="0" smtClean="0"/>
              <a:t>International Journal of Psychology and Psychological Therapy, 9</a:t>
            </a:r>
            <a:r>
              <a:rPr lang="en-US" sz="2000" dirty="0" smtClean="0"/>
              <a:t>, 45-57.</a:t>
            </a:r>
          </a:p>
          <a:p>
            <a:r>
              <a:rPr lang="es-ES" sz="2000" dirty="0" smtClean="0"/>
              <a:t>Pérez Álvarez, M., Sass, L., and García Montes, J.M. (2008). More </a:t>
            </a:r>
            <a:r>
              <a:rPr lang="es-ES" sz="2000" dirty="0" err="1" smtClean="0"/>
              <a:t>Aristotle</a:t>
            </a:r>
            <a:r>
              <a:rPr lang="es-ES" sz="2000" dirty="0" smtClean="0"/>
              <a:t>, </a:t>
            </a:r>
            <a:r>
              <a:rPr lang="es-ES" sz="2000" dirty="0" err="1" smtClean="0"/>
              <a:t>Less</a:t>
            </a:r>
            <a:r>
              <a:rPr lang="es-ES" sz="2000" dirty="0" smtClean="0"/>
              <a:t> DSM: The </a:t>
            </a:r>
            <a:r>
              <a:rPr lang="es-ES" sz="2000" dirty="0" err="1" smtClean="0"/>
              <a:t>ontology</a:t>
            </a:r>
            <a:r>
              <a:rPr lang="es-ES" sz="2000" dirty="0" smtClean="0"/>
              <a:t> of mental </a:t>
            </a:r>
            <a:r>
              <a:rPr lang="es-ES" sz="2000" dirty="0" err="1" smtClean="0"/>
              <a:t>disorders</a:t>
            </a:r>
            <a:r>
              <a:rPr lang="es-ES" sz="2000" dirty="0" smtClean="0"/>
              <a:t> in </a:t>
            </a:r>
            <a:r>
              <a:rPr lang="es-ES" sz="2000" dirty="0" err="1" smtClean="0"/>
              <a:t>constructivist</a:t>
            </a:r>
            <a:r>
              <a:rPr lang="es-ES" sz="2000" dirty="0" smtClean="0"/>
              <a:t> </a:t>
            </a:r>
            <a:r>
              <a:rPr lang="es-ES" sz="2000" dirty="0" err="1" smtClean="0"/>
              <a:t>perspective</a:t>
            </a:r>
            <a:r>
              <a:rPr lang="es-ES" sz="2000" dirty="0" smtClean="0"/>
              <a:t>. </a:t>
            </a:r>
            <a:r>
              <a:rPr lang="es-ES" sz="2000" i="1" dirty="0" err="1" smtClean="0"/>
              <a:t>Philosophy</a:t>
            </a:r>
            <a:r>
              <a:rPr lang="es-ES" sz="2000" i="1" dirty="0" smtClean="0"/>
              <a:t>, </a:t>
            </a:r>
            <a:r>
              <a:rPr lang="es-ES" sz="2000" i="1" dirty="0" err="1" smtClean="0"/>
              <a:t>Psychiatry</a:t>
            </a:r>
            <a:r>
              <a:rPr lang="es-ES" sz="2000" i="1" dirty="0" smtClean="0"/>
              <a:t> and Psychology, 15</a:t>
            </a:r>
            <a:r>
              <a:rPr lang="es-ES" sz="2000" dirty="0" smtClean="0"/>
              <a:t>, 211-225. </a:t>
            </a:r>
          </a:p>
          <a:p>
            <a:r>
              <a:rPr lang="en-US" sz="2000" dirty="0" smtClean="0"/>
              <a:t>Killeen</a:t>
            </a:r>
            <a:r>
              <a:rPr lang="en-US" sz="2000" dirty="0"/>
              <a:t>, P. R, </a:t>
            </a:r>
            <a:r>
              <a:rPr lang="en-US" sz="2000" dirty="0" err="1"/>
              <a:t>Tannock</a:t>
            </a:r>
            <a:r>
              <a:rPr lang="en-US" sz="2000" dirty="0"/>
              <a:t>, R., &amp; </a:t>
            </a:r>
            <a:r>
              <a:rPr lang="en-US" sz="2000" dirty="0" err="1"/>
              <a:t>Sagvolden</a:t>
            </a:r>
            <a:r>
              <a:rPr lang="en-US" sz="2000" dirty="0"/>
              <a:t>, T. (2012). The four causes of ADHD: a framework. </a:t>
            </a:r>
            <a:r>
              <a:rPr lang="en-US" sz="2000" i="1" dirty="0"/>
              <a:t>Current Topics in Behavioral </a:t>
            </a:r>
            <a:r>
              <a:rPr lang="en-US" sz="2000" i="1" dirty="0" smtClean="0"/>
              <a:t>Neurosciences</a:t>
            </a:r>
            <a:r>
              <a:rPr lang="en-US" sz="2000" i="1" dirty="0"/>
              <a:t>, 9</a:t>
            </a:r>
            <a:r>
              <a:rPr lang="en-US" sz="2000" dirty="0"/>
              <a:t>, 391-425.</a:t>
            </a:r>
            <a:endParaRPr lang="es-ES" sz="2000" dirty="0"/>
          </a:p>
        </p:txBody>
      </p:sp>
    </p:spTree>
    <p:extLst>
      <p:ext uri="{BB962C8B-B14F-4D97-AF65-F5344CB8AC3E}">
        <p14:creationId xmlns:p14="http://schemas.microsoft.com/office/powerpoint/2010/main" xmlns="" val="970836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Causa material del TDAH</a:t>
            </a:r>
            <a:endParaRPr lang="es-ES" dirty="0"/>
          </a:p>
        </p:txBody>
      </p:sp>
      <p:sp>
        <p:nvSpPr>
          <p:cNvPr id="3" name="2 Marcador de contenido"/>
          <p:cNvSpPr>
            <a:spLocks noGrp="1"/>
          </p:cNvSpPr>
          <p:nvPr>
            <p:ph idx="1"/>
          </p:nvPr>
        </p:nvSpPr>
        <p:spPr/>
        <p:txBody>
          <a:bodyPr>
            <a:normAutofit/>
          </a:bodyPr>
          <a:lstStyle/>
          <a:p>
            <a:endParaRPr lang="es-ES" sz="2400" dirty="0" smtClean="0"/>
          </a:p>
          <a:p>
            <a:endParaRPr lang="es-ES" sz="2400" dirty="0" smtClean="0"/>
          </a:p>
          <a:p>
            <a:r>
              <a:rPr lang="es-ES" sz="2400" dirty="0" smtClean="0"/>
              <a:t>Ciertas conductas referidas a la atención, actividad e impulsividad por las que de hecho se diagnostica. </a:t>
            </a:r>
          </a:p>
          <a:p>
            <a:r>
              <a:rPr lang="es-ES" sz="2400" dirty="0" smtClean="0"/>
              <a:t>Conductas que pueden resultar molestas en determinados contextos y tareas con otros ritmos.</a:t>
            </a:r>
          </a:p>
          <a:p>
            <a:r>
              <a:rPr lang="es-ES" sz="2400" dirty="0" smtClean="0"/>
              <a:t>Conductas típicas de los niños que las formas de la vida actual fomentan a la vez que no toleran.</a:t>
            </a:r>
          </a:p>
          <a:p>
            <a:r>
              <a:rPr lang="es-ES" sz="2400" dirty="0" smtClean="0"/>
              <a:t>Conductas que podrían tener incluso una función adaptativa. </a:t>
            </a:r>
          </a:p>
        </p:txBody>
      </p:sp>
    </p:spTree>
    <p:extLst>
      <p:ext uri="{BB962C8B-B14F-4D97-AF65-F5344CB8AC3E}">
        <p14:creationId xmlns:p14="http://schemas.microsoft.com/office/powerpoint/2010/main" xmlns="" val="1927923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a:t>Las </a:t>
            </a:r>
            <a:r>
              <a:rPr lang="es-ES" sz="3200" i="1" dirty="0"/>
              <a:t>conductas </a:t>
            </a:r>
            <a:r>
              <a:rPr lang="es-ES" sz="3200" i="1" dirty="0" err="1" smtClean="0"/>
              <a:t>tdah</a:t>
            </a:r>
            <a:r>
              <a:rPr lang="es-ES" sz="3200" dirty="0" smtClean="0"/>
              <a:t> </a:t>
            </a:r>
            <a:r>
              <a:rPr lang="es-ES" sz="3200" dirty="0"/>
              <a:t/>
            </a:r>
            <a:br>
              <a:rPr lang="es-ES" sz="3200" dirty="0"/>
            </a:br>
            <a:r>
              <a:rPr lang="es-ES" sz="3200" dirty="0" smtClean="0"/>
              <a:t>como </a:t>
            </a:r>
            <a:r>
              <a:rPr lang="es-ES" sz="3200" dirty="0"/>
              <a:t>características de los niños</a:t>
            </a:r>
          </a:p>
        </p:txBody>
      </p:sp>
      <p:sp>
        <p:nvSpPr>
          <p:cNvPr id="3" name="2 Marcador de texto"/>
          <p:cNvSpPr>
            <a:spLocks noGrp="1"/>
          </p:cNvSpPr>
          <p:nvPr>
            <p:ph type="body" idx="1"/>
          </p:nvPr>
        </p:nvSpPr>
        <p:spPr/>
        <p:txBody>
          <a:bodyPr>
            <a:noAutofit/>
          </a:bodyPr>
          <a:lstStyle/>
          <a:p>
            <a:r>
              <a:rPr lang="es-ES" sz="1800" b="0" dirty="0" smtClean="0"/>
              <a:t>Como curiosidad</a:t>
            </a:r>
            <a:r>
              <a:rPr lang="es-ES" sz="1800" b="0" dirty="0"/>
              <a:t>, exploración y </a:t>
            </a:r>
            <a:r>
              <a:rPr lang="es-ES" sz="1800" b="0" dirty="0" smtClean="0"/>
              <a:t>juego, una ventaja</a:t>
            </a:r>
            <a:endParaRPr lang="es-ES" sz="1800" b="0" dirty="0"/>
          </a:p>
        </p:txBody>
      </p:sp>
      <p:sp>
        <p:nvSpPr>
          <p:cNvPr id="5" name="4 Marcador de texto"/>
          <p:cNvSpPr>
            <a:spLocks noGrp="1"/>
          </p:cNvSpPr>
          <p:nvPr>
            <p:ph type="body" sz="half" idx="3"/>
          </p:nvPr>
        </p:nvSpPr>
        <p:spPr/>
        <p:txBody>
          <a:bodyPr>
            <a:normAutofit lnSpcReduction="10000"/>
          </a:bodyPr>
          <a:lstStyle/>
          <a:p>
            <a:r>
              <a:rPr lang="es-ES" sz="1800" b="0" dirty="0" smtClean="0"/>
              <a:t>Empaquetadas como TDAH, </a:t>
            </a:r>
          </a:p>
          <a:p>
            <a:r>
              <a:rPr lang="es-ES" sz="1800" b="0" dirty="0" smtClean="0"/>
              <a:t>una enfermedad</a:t>
            </a:r>
            <a:endParaRPr lang="es-ES" sz="1800" b="0" dirty="0"/>
          </a:p>
        </p:txBody>
      </p:sp>
      <p:pic>
        <p:nvPicPr>
          <p:cNvPr id="7" name="6 Marcador de contenido"/>
          <p:cNvPicPr>
            <a:picLocks noGrp="1" noChangeAspect="1"/>
          </p:cNvPicPr>
          <p:nvPr>
            <p:ph sz="quarter" idx="2"/>
          </p:nvPr>
        </p:nvPicPr>
        <p:blipFill>
          <a:blip r:embed="rId2">
            <a:extLst>
              <a:ext uri="{28A0092B-C50C-407E-A947-70E740481C1C}">
                <a14:useLocalDpi xmlns:a14="http://schemas.microsoft.com/office/drawing/2010/main" xmlns="" val="0"/>
              </a:ext>
            </a:extLst>
          </a:blip>
          <a:stretch>
            <a:fillRect/>
          </a:stretch>
        </p:blipFill>
        <p:spPr>
          <a:xfrm>
            <a:off x="1478310" y="1772816"/>
            <a:ext cx="1866900" cy="2828925"/>
          </a:xfrm>
        </p:spPr>
      </p:pic>
      <p:pic>
        <p:nvPicPr>
          <p:cNvPr id="8" name="7 Marcador de contenido"/>
          <p:cNvPicPr>
            <a:picLocks noGrp="1" noChangeAspect="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5743736" y="1772816"/>
            <a:ext cx="1905000" cy="2847975"/>
          </a:xfrm>
        </p:spPr>
      </p:pic>
      <p:cxnSp>
        <p:nvCxnSpPr>
          <p:cNvPr id="10" name="9 Conector curvado"/>
          <p:cNvCxnSpPr/>
          <p:nvPr/>
        </p:nvCxnSpPr>
        <p:spPr>
          <a:xfrm rot="16200000" flipH="1">
            <a:off x="1907704" y="1988840"/>
            <a:ext cx="504056" cy="50405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curvado"/>
          <p:cNvCxnSpPr/>
          <p:nvPr/>
        </p:nvCxnSpPr>
        <p:spPr>
          <a:xfrm rot="16200000" flipH="1">
            <a:off x="6408204" y="2024843"/>
            <a:ext cx="576065" cy="50405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04100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Causa formal del TDAH</a:t>
            </a:r>
            <a:endParaRPr lang="es-ES" dirty="0"/>
          </a:p>
        </p:txBody>
      </p:sp>
      <p:sp>
        <p:nvSpPr>
          <p:cNvPr id="3" name="2 Marcador de contenido"/>
          <p:cNvSpPr>
            <a:spLocks noGrp="1"/>
          </p:cNvSpPr>
          <p:nvPr>
            <p:ph idx="1"/>
          </p:nvPr>
        </p:nvSpPr>
        <p:spPr/>
        <p:txBody>
          <a:bodyPr>
            <a:normAutofit/>
          </a:bodyPr>
          <a:lstStyle/>
          <a:p>
            <a:endParaRPr lang="es-ES" sz="2400" dirty="0" smtClean="0"/>
          </a:p>
          <a:p>
            <a:r>
              <a:rPr lang="es-ES" sz="2400" dirty="0" smtClean="0"/>
              <a:t>El diagnóstico </a:t>
            </a:r>
            <a:r>
              <a:rPr lang="es-ES" sz="2400" i="1" dirty="0" smtClean="0"/>
              <a:t>formal</a:t>
            </a:r>
            <a:r>
              <a:rPr lang="es-ES" sz="2400" dirty="0" smtClean="0"/>
              <a:t> establecido de acuerdo con los sistemas diagnósticos (DSM/CIE), con su tautología y metafísica implícita (síntomas) </a:t>
            </a:r>
          </a:p>
          <a:p>
            <a:r>
              <a:rPr lang="es-ES" sz="2400" dirty="0" smtClean="0"/>
              <a:t>Termina por objetivarse y hacerse evidente en el propio proceso de selección, definición y magnificación de unas conductas respecto de otras, convertidas en “síntomas” </a:t>
            </a:r>
          </a:p>
          <a:p>
            <a:r>
              <a:rPr lang="es-ES" sz="2400" dirty="0" smtClean="0"/>
              <a:t>La causa formal incluye modelos neurobiológicos explicativos</a:t>
            </a:r>
          </a:p>
          <a:p>
            <a:r>
              <a:rPr lang="es-ES" sz="2400" dirty="0" smtClean="0"/>
              <a:t>El diagnóstico funciona como un modelo, típicamente, un modelo biomédico, ya como “idioma cultural” </a:t>
            </a:r>
          </a:p>
          <a:p>
            <a:endParaRPr lang="es-ES" dirty="0"/>
          </a:p>
        </p:txBody>
      </p:sp>
    </p:spTree>
    <p:extLst>
      <p:ext uri="{BB962C8B-B14F-4D97-AF65-F5344CB8AC3E}">
        <p14:creationId xmlns:p14="http://schemas.microsoft.com/office/powerpoint/2010/main" xmlns="" val="1050044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El modelo biomédico como causa formal</a:t>
            </a:r>
            <a:endParaRPr lang="es-ES" sz="3200" dirty="0"/>
          </a:p>
        </p:txBody>
      </p:sp>
      <p:sp>
        <p:nvSpPr>
          <p:cNvPr id="3" name="2 Marcador de contenido"/>
          <p:cNvSpPr>
            <a:spLocks noGrp="1"/>
          </p:cNvSpPr>
          <p:nvPr>
            <p:ph idx="1"/>
          </p:nvPr>
        </p:nvSpPr>
        <p:spPr/>
        <p:txBody>
          <a:bodyPr>
            <a:normAutofit/>
          </a:bodyPr>
          <a:lstStyle/>
          <a:p>
            <a:endParaRPr lang="es-ES" sz="2000" dirty="0" smtClean="0"/>
          </a:p>
          <a:p>
            <a:r>
              <a:rPr lang="es-ES" sz="2000" u="sng" dirty="0" smtClean="0"/>
              <a:t>Modelo biomédico</a:t>
            </a:r>
            <a:r>
              <a:rPr lang="es-ES" sz="2000" dirty="0" smtClean="0"/>
              <a:t> rige en la </a:t>
            </a:r>
            <a:r>
              <a:rPr lang="es-ES" sz="2000" u="sng" dirty="0" smtClean="0"/>
              <a:t>escuela</a:t>
            </a:r>
            <a:r>
              <a:rPr lang="es-ES" sz="2000" dirty="0" smtClean="0"/>
              <a:t>, en la </a:t>
            </a:r>
            <a:r>
              <a:rPr lang="es-ES" sz="2000" u="sng" dirty="0" smtClean="0"/>
              <a:t>familia</a:t>
            </a:r>
            <a:r>
              <a:rPr lang="es-ES" sz="2000" dirty="0" smtClean="0"/>
              <a:t> y en la </a:t>
            </a:r>
            <a:r>
              <a:rPr lang="es-ES" sz="2000" u="sng" dirty="0" smtClean="0"/>
              <a:t>clínica</a:t>
            </a:r>
            <a:r>
              <a:rPr lang="es-ES" sz="2000" dirty="0" smtClean="0"/>
              <a:t> donde se remata, así como en las agencias nacionales (NICE; NIMH) y asociaciones de “afectados” (CHADD) </a:t>
            </a:r>
          </a:p>
          <a:p>
            <a:r>
              <a:rPr lang="es-ES" sz="2000" dirty="0" smtClean="0"/>
              <a:t>El modelo biomédico es </a:t>
            </a:r>
            <a:r>
              <a:rPr lang="es-ES" sz="2000" u="sng" dirty="0" smtClean="0"/>
              <a:t>una forma de pensar</a:t>
            </a:r>
            <a:r>
              <a:rPr lang="es-ES" sz="2000" dirty="0" smtClean="0"/>
              <a:t> en términos de diagnóstico por el que se reduce un problema a unos cuantos síntomas y se establece la dicotomía TDAH/</a:t>
            </a:r>
            <a:r>
              <a:rPr lang="es-ES" sz="2000" dirty="0" err="1" smtClean="0"/>
              <a:t>noTDAH</a:t>
            </a:r>
            <a:r>
              <a:rPr lang="es-ES" sz="2000" dirty="0" smtClean="0"/>
              <a:t> </a:t>
            </a:r>
          </a:p>
          <a:p>
            <a:pPr lvl="1"/>
            <a:r>
              <a:rPr lang="es-ES" sz="1600" dirty="0" smtClean="0"/>
              <a:t>Efecto túnel</a:t>
            </a:r>
          </a:p>
          <a:p>
            <a:pPr lvl="1"/>
            <a:r>
              <a:rPr lang="es-ES" sz="1600" dirty="0" smtClean="0"/>
              <a:t>Efecto zoom </a:t>
            </a:r>
          </a:p>
          <a:p>
            <a:r>
              <a:rPr lang="es-ES" sz="2000" dirty="0" smtClean="0"/>
              <a:t>A partir de aquí, se extreman las diferencias,  del fenotipo al genotipo </a:t>
            </a:r>
          </a:p>
          <a:p>
            <a:r>
              <a:rPr lang="es-ES" sz="2000" dirty="0" smtClean="0"/>
              <a:t>Supliendo la falta de evidencia con retóricas y metafísica implícita </a:t>
            </a:r>
            <a:endParaRPr lang="es-ES" sz="2000" dirty="0"/>
          </a:p>
        </p:txBody>
      </p:sp>
    </p:spTree>
    <p:extLst>
      <p:ext uri="{BB962C8B-B14F-4D97-AF65-F5344CB8AC3E}">
        <p14:creationId xmlns:p14="http://schemas.microsoft.com/office/powerpoint/2010/main" xmlns="" val="2240935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Retórica y metafísica implícita</a:t>
            </a:r>
            <a:endParaRPr lang="es-ES" dirty="0"/>
          </a:p>
        </p:txBody>
      </p:sp>
      <p:sp>
        <p:nvSpPr>
          <p:cNvPr id="3" name="2 Marcador de contenido"/>
          <p:cNvSpPr>
            <a:spLocks noGrp="1"/>
          </p:cNvSpPr>
          <p:nvPr>
            <p:ph sz="half" idx="1"/>
          </p:nvPr>
        </p:nvSpPr>
        <p:spPr/>
        <p:txBody>
          <a:bodyPr>
            <a:normAutofit lnSpcReduction="10000"/>
          </a:bodyPr>
          <a:lstStyle/>
          <a:p>
            <a:r>
              <a:rPr lang="es-ES" dirty="0" smtClean="0"/>
              <a:t>Retórica: </a:t>
            </a:r>
          </a:p>
          <a:p>
            <a:endParaRPr lang="es-ES" sz="2000" dirty="0" smtClean="0"/>
          </a:p>
          <a:p>
            <a:r>
              <a:rPr lang="es-ES" sz="2000" dirty="0" smtClean="0"/>
              <a:t>Hablar de “síntomas”</a:t>
            </a:r>
          </a:p>
          <a:p>
            <a:endParaRPr lang="es-ES" sz="2000" dirty="0" smtClean="0"/>
          </a:p>
          <a:p>
            <a:r>
              <a:rPr lang="es-ES" sz="2000" dirty="0" smtClean="0"/>
              <a:t>Razonamientos tautológicos </a:t>
            </a:r>
          </a:p>
          <a:p>
            <a:endParaRPr lang="es-ES" sz="2000" dirty="0" smtClean="0"/>
          </a:p>
          <a:p>
            <a:r>
              <a:rPr lang="es-ES" sz="2000" dirty="0" smtClean="0"/>
              <a:t>Falsos consensos </a:t>
            </a:r>
          </a:p>
          <a:p>
            <a:endParaRPr lang="es-ES" sz="2000" dirty="0" smtClean="0"/>
          </a:p>
          <a:p>
            <a:r>
              <a:rPr lang="es-ES" sz="2000" dirty="0" smtClean="0"/>
              <a:t>“Datos convergentes” sin ser ninguno firme </a:t>
            </a:r>
          </a:p>
          <a:p>
            <a:endParaRPr lang="es-ES" sz="2000" dirty="0" smtClean="0"/>
          </a:p>
          <a:p>
            <a:r>
              <a:rPr lang="es-ES" sz="2000" dirty="0" smtClean="0"/>
              <a:t>“</a:t>
            </a:r>
            <a:r>
              <a:rPr lang="es-ES" sz="2000" dirty="0"/>
              <a:t>T</a:t>
            </a:r>
            <a:r>
              <a:rPr lang="es-ES" sz="2000" dirty="0" smtClean="0"/>
              <a:t>rastorno complejo” = no hay evidencia </a:t>
            </a:r>
            <a:endParaRPr lang="es-ES" sz="2000" dirty="0"/>
          </a:p>
        </p:txBody>
      </p:sp>
      <p:sp>
        <p:nvSpPr>
          <p:cNvPr id="4" name="3 Marcador de contenido"/>
          <p:cNvSpPr>
            <a:spLocks noGrp="1"/>
          </p:cNvSpPr>
          <p:nvPr>
            <p:ph sz="half" idx="2"/>
          </p:nvPr>
        </p:nvSpPr>
        <p:spPr/>
        <p:txBody>
          <a:bodyPr>
            <a:normAutofit lnSpcReduction="10000"/>
          </a:bodyPr>
          <a:lstStyle/>
          <a:p>
            <a:r>
              <a:rPr lang="es-ES" dirty="0" smtClean="0"/>
              <a:t>Metafísica </a:t>
            </a:r>
          </a:p>
          <a:p>
            <a:endParaRPr lang="es-ES" sz="2000" dirty="0" smtClean="0"/>
          </a:p>
          <a:p>
            <a:r>
              <a:rPr lang="es-ES" sz="2000" dirty="0" smtClean="0"/>
              <a:t>El “método científico” como descubrimiento de la realidad</a:t>
            </a:r>
          </a:p>
          <a:p>
            <a:endParaRPr lang="es-ES" sz="2000" dirty="0" smtClean="0"/>
          </a:p>
          <a:p>
            <a:r>
              <a:rPr lang="es-ES" sz="2000" dirty="0" smtClean="0"/>
              <a:t>Homogeneidad de los sujetos por el diagnóstico </a:t>
            </a:r>
          </a:p>
          <a:p>
            <a:endParaRPr lang="es-ES" sz="2000" dirty="0" smtClean="0"/>
          </a:p>
          <a:p>
            <a:r>
              <a:rPr lang="es-ES" sz="2000" dirty="0" smtClean="0"/>
              <a:t>Tomar correlatos neuronales y correlaciones estadísticas como “bases” y “causas” (</a:t>
            </a:r>
            <a:r>
              <a:rPr lang="es-ES" sz="2000" dirty="0" err="1" smtClean="0"/>
              <a:t>gencentrismo</a:t>
            </a:r>
            <a:r>
              <a:rPr lang="es-ES" sz="2000" dirty="0" smtClean="0"/>
              <a:t> y </a:t>
            </a:r>
            <a:r>
              <a:rPr lang="es-ES" sz="2000" dirty="0" err="1" smtClean="0"/>
              <a:t>cerebrocentrismo</a:t>
            </a:r>
            <a:r>
              <a:rPr lang="es-ES" sz="2000" dirty="0" smtClean="0"/>
              <a:t>)</a:t>
            </a:r>
            <a:endParaRPr lang="es-ES" sz="2000" dirty="0"/>
          </a:p>
        </p:txBody>
      </p:sp>
    </p:spTree>
    <p:extLst>
      <p:ext uri="{BB962C8B-B14F-4D97-AF65-F5344CB8AC3E}">
        <p14:creationId xmlns:p14="http://schemas.microsoft.com/office/powerpoint/2010/main" xmlns="" val="4154626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Planteamiento de la conferencia</a:t>
            </a:r>
            <a:endParaRPr lang="es-ES" dirty="0"/>
          </a:p>
        </p:txBody>
      </p:sp>
      <p:sp>
        <p:nvSpPr>
          <p:cNvPr id="3" name="2 Marcador de contenido"/>
          <p:cNvSpPr>
            <a:spLocks noGrp="1"/>
          </p:cNvSpPr>
          <p:nvPr>
            <p:ph idx="1"/>
          </p:nvPr>
        </p:nvSpPr>
        <p:spPr/>
        <p:txBody>
          <a:bodyPr>
            <a:normAutofit fontScale="70000" lnSpcReduction="20000"/>
          </a:bodyPr>
          <a:lstStyle/>
          <a:p>
            <a:endParaRPr lang="es-ES" dirty="0" smtClean="0"/>
          </a:p>
          <a:p>
            <a:r>
              <a:rPr lang="es-ES" dirty="0" smtClean="0"/>
              <a:t>El </a:t>
            </a:r>
            <a:r>
              <a:rPr lang="es-ES" i="1" dirty="0" smtClean="0"/>
              <a:t>TDAH</a:t>
            </a:r>
            <a:r>
              <a:rPr lang="es-ES" dirty="0" smtClean="0"/>
              <a:t>: tema y problema controvertido </a:t>
            </a:r>
          </a:p>
          <a:p>
            <a:r>
              <a:rPr lang="es-ES" dirty="0" smtClean="0"/>
              <a:t>Dos grandes posiciones: “existe” / “no-existe” </a:t>
            </a:r>
          </a:p>
          <a:p>
            <a:r>
              <a:rPr lang="es-ES" dirty="0" smtClean="0"/>
              <a:t>Posición crítica: 	</a:t>
            </a:r>
            <a:r>
              <a:rPr lang="es-ES" sz="2400" dirty="0" smtClean="0"/>
              <a:t>no-existe como entidad clínica </a:t>
            </a:r>
          </a:p>
          <a:p>
            <a:pPr marL="457200" lvl="1" indent="0">
              <a:buNone/>
            </a:pPr>
            <a:r>
              <a:rPr lang="es-ES" sz="2400" dirty="0"/>
              <a:t>	</a:t>
            </a:r>
            <a:r>
              <a:rPr lang="es-ES" sz="2400" dirty="0" smtClean="0"/>
              <a:t>		existe como tema y problema </a:t>
            </a:r>
          </a:p>
          <a:p>
            <a:r>
              <a:rPr lang="es-ES" dirty="0" smtClean="0"/>
              <a:t>Encallamiento de la controversia entre “sostenedores” y “</a:t>
            </a:r>
            <a:r>
              <a:rPr lang="es-ES" dirty="0" err="1" smtClean="0"/>
              <a:t>negacionistas</a:t>
            </a:r>
            <a:r>
              <a:rPr lang="es-ES" dirty="0" smtClean="0"/>
              <a:t>” </a:t>
            </a:r>
          </a:p>
          <a:p>
            <a:r>
              <a:rPr lang="es-ES" dirty="0" smtClean="0"/>
              <a:t>La posición crítica tiene que mostrar:</a:t>
            </a:r>
          </a:p>
          <a:p>
            <a:pPr lvl="3"/>
            <a:r>
              <a:rPr lang="es-ES" dirty="0" smtClean="0"/>
              <a:t>Que el TDAH es insostenible como entidad clínica </a:t>
            </a:r>
          </a:p>
          <a:p>
            <a:pPr lvl="3"/>
            <a:r>
              <a:rPr lang="es-ES" dirty="0" smtClean="0"/>
              <a:t>Cómo es que a pesar de todo los sostenedores están convencidos a buena fe y confirmados por la evidencia </a:t>
            </a:r>
          </a:p>
          <a:p>
            <a:pPr lvl="3"/>
            <a:r>
              <a:rPr lang="es-ES" dirty="0" smtClean="0"/>
              <a:t>Qué tipo de cosa es puesto que el “TDAH” existe y es de suponer alguna función </a:t>
            </a:r>
          </a:p>
          <a:p>
            <a:r>
              <a:rPr lang="es-ES" dirty="0" smtClean="0"/>
              <a:t>Perspectiva meta-científica, ontológica y epistemológica:                las cuatro causas de Aristóteles</a:t>
            </a:r>
          </a:p>
        </p:txBody>
      </p:sp>
    </p:spTree>
    <p:extLst>
      <p:ext uri="{BB962C8B-B14F-4D97-AF65-F5344CB8AC3E}">
        <p14:creationId xmlns:p14="http://schemas.microsoft.com/office/powerpoint/2010/main" xmlns="" val="1180973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Consensos interesados</a:t>
            </a:r>
            <a:endParaRPr lang="es-ES" dirty="0"/>
          </a:p>
        </p:txBody>
      </p:sp>
      <p:sp>
        <p:nvSpPr>
          <p:cNvPr id="3" name="2 Marcador de contenido"/>
          <p:cNvSpPr>
            <a:spLocks noGrp="1"/>
          </p:cNvSpPr>
          <p:nvPr>
            <p:ph sz="half" idx="1"/>
          </p:nvPr>
        </p:nvSpPr>
        <p:spPr/>
        <p:txBody>
          <a:bodyPr>
            <a:normAutofit/>
          </a:bodyPr>
          <a:lstStyle/>
          <a:p>
            <a:r>
              <a:rPr lang="en-US" sz="2400" dirty="0" err="1"/>
              <a:t>Faraone</a:t>
            </a:r>
            <a:r>
              <a:rPr lang="en-US" sz="2400" dirty="0"/>
              <a:t>, S. V., </a:t>
            </a:r>
            <a:r>
              <a:rPr lang="en-US" sz="2400" dirty="0" err="1"/>
              <a:t>Asherson</a:t>
            </a:r>
            <a:r>
              <a:rPr lang="en-US" sz="2400" dirty="0"/>
              <a:t>, P., </a:t>
            </a:r>
            <a:r>
              <a:rPr lang="en-US" sz="2400" dirty="0" err="1"/>
              <a:t>Banaschewski</a:t>
            </a:r>
            <a:r>
              <a:rPr lang="en-US" sz="2400" dirty="0"/>
              <a:t>, T., </a:t>
            </a:r>
            <a:r>
              <a:rPr lang="en-US" sz="2400" dirty="0" err="1"/>
              <a:t>Biederman</a:t>
            </a:r>
            <a:r>
              <a:rPr lang="en-US" sz="2400" dirty="0"/>
              <a:t>, J., </a:t>
            </a:r>
            <a:r>
              <a:rPr lang="en-US" sz="2400" dirty="0" err="1"/>
              <a:t>Buitelaar</a:t>
            </a:r>
            <a:r>
              <a:rPr lang="en-US" sz="2400" dirty="0"/>
              <a:t>, J. K., Ramos-</a:t>
            </a:r>
            <a:r>
              <a:rPr lang="en-US" sz="2400" dirty="0" err="1"/>
              <a:t>Quiroga</a:t>
            </a:r>
            <a:r>
              <a:rPr lang="en-US" sz="2400" dirty="0"/>
              <a:t>, J. A., Rohde, L. A., </a:t>
            </a:r>
            <a:r>
              <a:rPr lang="en-US" sz="2400" dirty="0" err="1"/>
              <a:t>Sonuga-Barke</a:t>
            </a:r>
            <a:r>
              <a:rPr lang="en-US" sz="2400" dirty="0"/>
              <a:t>, E. J. S., </a:t>
            </a:r>
            <a:r>
              <a:rPr lang="en-US" sz="2400" dirty="0" err="1"/>
              <a:t>Tannock</a:t>
            </a:r>
            <a:r>
              <a:rPr lang="en-US" sz="2400" dirty="0"/>
              <a:t>, R. &amp; Franke, B. (2015). Attention deficit hyperactivity disorder. </a:t>
            </a:r>
            <a:r>
              <a:rPr lang="en-US" sz="2400" i="1" dirty="0"/>
              <a:t>Nature Reviews: Disease Primers</a:t>
            </a:r>
            <a:r>
              <a:rPr lang="en-US" sz="2400" dirty="0"/>
              <a:t>,15020.</a:t>
            </a:r>
            <a:endParaRPr lang="es-ES" sz="2400" dirty="0"/>
          </a:p>
        </p:txBody>
      </p:sp>
      <p:sp>
        <p:nvSpPr>
          <p:cNvPr id="4" name="3 Marcador de contenido"/>
          <p:cNvSpPr>
            <a:spLocks noGrp="1"/>
          </p:cNvSpPr>
          <p:nvPr>
            <p:ph sz="half" idx="2"/>
          </p:nvPr>
        </p:nvSpPr>
        <p:spPr/>
        <p:txBody>
          <a:bodyPr>
            <a:noAutofit/>
          </a:bodyPr>
          <a:lstStyle/>
          <a:p>
            <a:r>
              <a:rPr lang="en-US" sz="800" b="1" dirty="0"/>
              <a:t>Competing interests</a:t>
            </a:r>
          </a:p>
          <a:p>
            <a:r>
              <a:rPr lang="en-US" sz="800" dirty="0"/>
              <a:t>S.V.F. has received income, travel expenses and/or research support from, and/or has been on an advisory board for, and/or participated in continuing medical education </a:t>
            </a:r>
            <a:r>
              <a:rPr lang="en-US" sz="800" dirty="0" err="1"/>
              <a:t>programmes</a:t>
            </a:r>
            <a:r>
              <a:rPr lang="en-US" sz="800" dirty="0"/>
              <a:t> sponsored by: Pfizer, </a:t>
            </a:r>
            <a:r>
              <a:rPr lang="en-US" sz="800" dirty="0" err="1"/>
              <a:t>Ironshore</a:t>
            </a:r>
            <a:r>
              <a:rPr lang="en-US" sz="800" dirty="0"/>
              <a:t>, Shire, </a:t>
            </a:r>
            <a:r>
              <a:rPr lang="en-US" sz="800" dirty="0" err="1"/>
              <a:t>Akili</a:t>
            </a:r>
            <a:r>
              <a:rPr lang="en-US" sz="800" dirty="0"/>
              <a:t> Interactive Labs, </a:t>
            </a:r>
            <a:r>
              <a:rPr lang="en-US" sz="800" dirty="0" err="1"/>
              <a:t>CogCubed</a:t>
            </a:r>
            <a:r>
              <a:rPr lang="en-US" sz="800" dirty="0"/>
              <a:t>, </a:t>
            </a:r>
            <a:r>
              <a:rPr lang="en-US" sz="800" dirty="0" err="1"/>
              <a:t>Alcobra</a:t>
            </a:r>
            <a:r>
              <a:rPr lang="en-US" sz="800" dirty="0"/>
              <a:t>, VAYA Pharma, </a:t>
            </a:r>
            <a:r>
              <a:rPr lang="en-US" sz="800" dirty="0" err="1"/>
              <a:t>Neurovance</a:t>
            </a:r>
            <a:r>
              <a:rPr lang="en-US" sz="800" dirty="0"/>
              <a:t>, </a:t>
            </a:r>
            <a:r>
              <a:rPr lang="en-US" sz="800" dirty="0" err="1"/>
              <a:t>Impax</a:t>
            </a:r>
            <a:r>
              <a:rPr lang="en-US" sz="800" dirty="0"/>
              <a:t>, </a:t>
            </a:r>
            <a:r>
              <a:rPr lang="en-US" sz="800" dirty="0" err="1"/>
              <a:t>NeuroLifeSciences</a:t>
            </a:r>
            <a:r>
              <a:rPr lang="en-US" sz="800" dirty="0"/>
              <a:t>, Otsuka, McNeil, Janssen, Novartis, Eli Lilly and the US NIH. With his institution, S.V.F. has US patent US20130217707 A1 for the use of sodium–hydrogen exchange inhibitors in the treatment of ADHD. He receives royalties for books published by Guilford Press: </a:t>
            </a:r>
            <a:r>
              <a:rPr lang="en-US" sz="800" i="1" dirty="0"/>
              <a:t>Straight Talk about Your Child's Mental Health</a:t>
            </a:r>
            <a:r>
              <a:rPr lang="en-US" sz="800" dirty="0"/>
              <a:t>; Oxford University Press: </a:t>
            </a:r>
            <a:r>
              <a:rPr lang="en-US" sz="800" i="1" dirty="0"/>
              <a:t>Schizophrenia: The Facts</a:t>
            </a:r>
            <a:r>
              <a:rPr lang="en-US" sz="800" dirty="0"/>
              <a:t>; and Elsevier: </a:t>
            </a:r>
            <a:r>
              <a:rPr lang="en-US" sz="800" i="1" dirty="0"/>
              <a:t>ADHD: Non-Pharmacologic Treatments</a:t>
            </a:r>
            <a:r>
              <a:rPr lang="en-US" sz="800" dirty="0"/>
              <a:t>. J.K.B. has been a consultant to, a member of an advisory board for, and/or speaker for: Janssen-</a:t>
            </a:r>
            <a:r>
              <a:rPr lang="en-US" sz="800" dirty="0" err="1"/>
              <a:t>Cilag</a:t>
            </a:r>
            <a:r>
              <a:rPr lang="en-US" sz="800" dirty="0"/>
              <a:t> BV, Eli Lilly, Shire, </a:t>
            </a:r>
            <a:r>
              <a:rPr lang="en-US" sz="800" dirty="0" err="1"/>
              <a:t>Lundbeck</a:t>
            </a:r>
            <a:r>
              <a:rPr lang="en-US" sz="800" dirty="0"/>
              <a:t>, Roche and </a:t>
            </a:r>
            <a:r>
              <a:rPr lang="en-US" sz="800" dirty="0" err="1"/>
              <a:t>Servier</a:t>
            </a:r>
            <a:r>
              <a:rPr lang="en-US" sz="800" dirty="0"/>
              <a:t>. He receives research support from the NIH, the European Commission's Seventh Framework </a:t>
            </a:r>
            <a:r>
              <a:rPr lang="en-US" sz="800" dirty="0" err="1"/>
              <a:t>programme</a:t>
            </a:r>
            <a:r>
              <a:rPr lang="en-US" sz="800" dirty="0"/>
              <a:t>, the Marie Curie </a:t>
            </a:r>
            <a:r>
              <a:rPr lang="en-US" sz="800" dirty="0" err="1"/>
              <a:t>programme</a:t>
            </a:r>
            <a:r>
              <a:rPr lang="en-US" sz="800" dirty="0"/>
              <a:t> and the Netherlands Organization for Scientific Research (NWO). R.T. is an advisory board member for, has served as consultant for, received travel awards from, and/or received software licenses from: the Canadian ADHD Resource Alliance (CADDRA), Shire, Purdue, the Ministry of Education of Newfoundland and Labrador, </a:t>
            </a:r>
            <a:r>
              <a:rPr lang="en-US" sz="800" dirty="0" err="1"/>
              <a:t>BioMed</a:t>
            </a:r>
            <a:r>
              <a:rPr lang="en-US" sz="800" dirty="0"/>
              <a:t> Central and Pearson-</a:t>
            </a:r>
            <a:r>
              <a:rPr lang="en-US" sz="800" dirty="0" err="1"/>
              <a:t>Cogmed</a:t>
            </a:r>
            <a:r>
              <a:rPr lang="en-US" sz="800" dirty="0"/>
              <a:t>. She receives authorship royalties from Springer and Cambridge University Press. E.J.S.S.-B. has received speaker fees, consultancy, research funding and/or conference support from: Shire, Janssen-</a:t>
            </a:r>
            <a:r>
              <a:rPr lang="en-US" sz="800" dirty="0" err="1"/>
              <a:t>Cilag</a:t>
            </a:r>
            <a:r>
              <a:rPr lang="en-US" sz="800" dirty="0"/>
              <a:t>, </a:t>
            </a:r>
            <a:r>
              <a:rPr lang="en-US" sz="800" dirty="0" err="1"/>
              <a:t>Neurotech</a:t>
            </a:r>
            <a:r>
              <a:rPr lang="en-US" sz="800" dirty="0"/>
              <a:t> solutions, </a:t>
            </a:r>
            <a:r>
              <a:rPr lang="en-US" sz="800" dirty="0" err="1"/>
              <a:t>Medice</a:t>
            </a:r>
            <a:r>
              <a:rPr lang="en-US" sz="800" dirty="0"/>
              <a:t> and the Universities of Leuven, Aarhus and Copenhagen. He has received book royalties from Oxford University Press and Jessica Kingsley, the latter related to the New Forest Parenting </a:t>
            </a:r>
            <a:r>
              <a:rPr lang="en-US" sz="800" dirty="0" err="1"/>
              <a:t>Programme</a:t>
            </a:r>
            <a:r>
              <a:rPr lang="en-US" sz="800" dirty="0"/>
              <a:t>. T.B. has served in an advisory or consultancy role for, received conference support from, received speakers' fees from, and/or been involved in clinical trials sponsored by: </a:t>
            </a:r>
            <a:r>
              <a:rPr lang="en-US" sz="800" dirty="0" err="1"/>
              <a:t>Hexal</a:t>
            </a:r>
            <a:r>
              <a:rPr lang="en-US" sz="800" dirty="0"/>
              <a:t> Pharma, Eli Lilly, </a:t>
            </a:r>
            <a:r>
              <a:rPr lang="en-US" sz="800" dirty="0" err="1"/>
              <a:t>Medice</a:t>
            </a:r>
            <a:r>
              <a:rPr lang="en-US" sz="800" dirty="0"/>
              <a:t>, Novartis, Otsuka, Oxford outcomes, PCM Scientific, Shire and </a:t>
            </a:r>
            <a:r>
              <a:rPr lang="en-US" sz="800" dirty="0" err="1"/>
              <a:t>Vifor</a:t>
            </a:r>
            <a:r>
              <a:rPr lang="en-US" sz="800" dirty="0"/>
              <a:t> Pharma. The present work is unrelated to the above grants and relationships. J.B. has received research support or honoraria from: The US Department of Defense, American Academy of Child and Adolescent Psychiatry (AACAP), </a:t>
            </a:r>
            <a:r>
              <a:rPr lang="en-US" sz="800" dirty="0" err="1"/>
              <a:t>Alcobra</a:t>
            </a:r>
            <a:r>
              <a:rPr lang="en-US" sz="800" dirty="0"/>
              <a:t>, Forest Research Institute, </a:t>
            </a:r>
            <a:r>
              <a:rPr lang="en-US" sz="800" dirty="0" err="1"/>
              <a:t>Ironshore</a:t>
            </a:r>
            <a:r>
              <a:rPr lang="en-US" sz="800" dirty="0"/>
              <a:t>, </a:t>
            </a:r>
            <a:r>
              <a:rPr lang="en-US" sz="800" dirty="0" err="1"/>
              <a:t>Lundbeck</a:t>
            </a:r>
            <a:r>
              <a:rPr lang="en-US" sz="800" dirty="0"/>
              <a:t>, </a:t>
            </a:r>
            <a:r>
              <a:rPr lang="en-US" sz="800" dirty="0" err="1"/>
              <a:t>Magceutics</a:t>
            </a:r>
            <a:r>
              <a:rPr lang="en-US" sz="800" dirty="0"/>
              <a:t> Inc., Merck, </a:t>
            </a:r>
            <a:r>
              <a:rPr lang="en-US" sz="800" dirty="0" err="1"/>
              <a:t>PamLab</a:t>
            </a:r>
            <a:r>
              <a:rPr lang="en-US" sz="800" dirty="0"/>
              <a:t>, Pfizer, Shire, SPRITES, </a:t>
            </a:r>
            <a:r>
              <a:rPr lang="en-US" sz="800" dirty="0" err="1"/>
              <a:t>Sunovion</a:t>
            </a:r>
            <a:r>
              <a:rPr lang="en-US" sz="800" dirty="0"/>
              <a:t>, </a:t>
            </a:r>
            <a:r>
              <a:rPr lang="en-US" sz="800" dirty="0" err="1"/>
              <a:t>Vaya</a:t>
            </a:r>
            <a:r>
              <a:rPr lang="en-US" sz="800" dirty="0"/>
              <a:t> Pharma/</a:t>
            </a:r>
            <a:r>
              <a:rPr lang="en-US" sz="800" dirty="0" err="1"/>
              <a:t>Enzymotec</a:t>
            </a:r>
            <a:r>
              <a:rPr lang="en-US" sz="800" dirty="0"/>
              <a:t>, Massachusetts General Hospital (MGH) Psychiatry Academy, American Professional Society of ADHD and Related Disorders (APSARD), </a:t>
            </a:r>
            <a:r>
              <a:rPr lang="en-US" sz="800" dirty="0" err="1"/>
              <a:t>ElMindA</a:t>
            </a:r>
            <a:r>
              <a:rPr lang="en-US" sz="800" dirty="0"/>
              <a:t>, McNeil and the NIH. He has a US patent application pending (Provisional number #61/233,686) through MGH corporate licensing on a method to prevent stimulant abuse. He has received departmental royalties from a copyrighted rating scale used for ADHD diagnoses, paid by </a:t>
            </a:r>
            <a:r>
              <a:rPr lang="en-US" sz="800" dirty="0" err="1"/>
              <a:t>Ingenix</a:t>
            </a:r>
            <a:r>
              <a:rPr lang="en-US" sz="800" dirty="0"/>
              <a:t>, Prophase, Shire, Bracket Global, </a:t>
            </a:r>
            <a:r>
              <a:rPr lang="en-US" sz="800" dirty="0" err="1"/>
              <a:t>Sunovion</a:t>
            </a:r>
            <a:r>
              <a:rPr lang="en-US" sz="800" dirty="0"/>
              <a:t> and </a:t>
            </a:r>
            <a:r>
              <a:rPr lang="en-US" sz="800" dirty="0" err="1"/>
              <a:t>Theravance</a:t>
            </a:r>
            <a:r>
              <a:rPr lang="en-US" sz="800" dirty="0"/>
              <a:t>; these royalties were paid to the Department of Psychiatry at MGH. J.A.R.-Q. has been on the speakers' bureau for, acted as consultant for and/or received travel awards from: Eli Lilly, Janssen-</a:t>
            </a:r>
            <a:r>
              <a:rPr lang="en-US" sz="800" dirty="0" err="1"/>
              <a:t>Cilag</a:t>
            </a:r>
            <a:r>
              <a:rPr lang="en-US" sz="800" dirty="0"/>
              <a:t>, Novartis, Shire, </a:t>
            </a:r>
            <a:r>
              <a:rPr lang="en-US" sz="800" dirty="0" err="1"/>
              <a:t>Lundbeck</a:t>
            </a:r>
            <a:r>
              <a:rPr lang="en-US" sz="800" dirty="0"/>
              <a:t>, Ferrer and </a:t>
            </a:r>
            <a:r>
              <a:rPr lang="en-US" sz="800" dirty="0" err="1"/>
              <a:t>Rubió</a:t>
            </a:r>
            <a:r>
              <a:rPr lang="en-US" sz="800" dirty="0"/>
              <a:t> in the past 3 years. The ADHD Program chaired by him received unrestricted educational and research support from the following pharmaceutical companies in the past 3 years: Eli Lilly, Janssen-</a:t>
            </a:r>
            <a:r>
              <a:rPr lang="en-US" sz="800" dirty="0" err="1"/>
              <a:t>Cilag</a:t>
            </a:r>
            <a:r>
              <a:rPr lang="en-US" sz="800" dirty="0"/>
              <a:t>, Shire, </a:t>
            </a:r>
            <a:r>
              <a:rPr lang="en-US" sz="800" dirty="0" err="1"/>
              <a:t>Rovi</a:t>
            </a:r>
            <a:r>
              <a:rPr lang="en-US" sz="800" dirty="0"/>
              <a:t> and </a:t>
            </a:r>
            <a:r>
              <a:rPr lang="en-US" sz="800" dirty="0" err="1"/>
              <a:t>Rubió</a:t>
            </a:r>
            <a:r>
              <a:rPr lang="en-US" sz="800" dirty="0"/>
              <a:t>. B.F. has received speaker fees from </a:t>
            </a:r>
            <a:r>
              <a:rPr lang="en-US" sz="800" dirty="0" err="1"/>
              <a:t>Merz</a:t>
            </a:r>
            <a:r>
              <a:rPr lang="en-US" sz="800" dirty="0"/>
              <a:t>. L.A.R. has been on the speakers' bureau for, on the advisory board for, received travel grants from and/or acted as a consultant for: Eli Lilly, Janssen-</a:t>
            </a:r>
            <a:r>
              <a:rPr lang="en-US" sz="800" dirty="0" err="1"/>
              <a:t>Cilag</a:t>
            </a:r>
            <a:r>
              <a:rPr lang="en-US" sz="800" dirty="0"/>
              <a:t>, Novartis and Shire in the past 3 years. He receives authorship royalties from Oxford University Press and </a:t>
            </a:r>
            <a:r>
              <a:rPr lang="en-US" sz="800" dirty="0" err="1"/>
              <a:t>ArtMed</a:t>
            </a:r>
            <a:r>
              <a:rPr lang="en-US" sz="800" dirty="0"/>
              <a:t>. The ADHD and Juvenile Bipolar Disorder Outpatient Programs chaired by him received unrestricted educational and research support from the following pharmaceutical companies in the past 3 years: Eli Lilly, Janssen-</a:t>
            </a:r>
            <a:r>
              <a:rPr lang="en-US" sz="800" dirty="0" err="1"/>
              <a:t>Cilag</a:t>
            </a:r>
            <a:r>
              <a:rPr lang="en-US" sz="800" dirty="0"/>
              <a:t>, Novartis and Shire. P.A. has been on the speakers' bureau for, on the advisory board for and/or has received unrestricted educational and research awards from: Janssen-</a:t>
            </a:r>
            <a:r>
              <a:rPr lang="en-US" sz="800" dirty="0" err="1"/>
              <a:t>Cilag</a:t>
            </a:r>
            <a:r>
              <a:rPr lang="en-US" sz="800" dirty="0"/>
              <a:t>, Novartis, Shire, </a:t>
            </a:r>
            <a:r>
              <a:rPr lang="en-US" sz="800" dirty="0" err="1"/>
              <a:t>Qbtech</a:t>
            </a:r>
            <a:r>
              <a:rPr lang="en-US" sz="800" dirty="0"/>
              <a:t>, </a:t>
            </a:r>
            <a:r>
              <a:rPr lang="en-US" sz="800" dirty="0" err="1"/>
              <a:t>Vifor</a:t>
            </a:r>
            <a:r>
              <a:rPr lang="en-US" sz="800" dirty="0"/>
              <a:t> Pharma, GW Pharmaceuticals, PCM Scientific and Eli Lilly. All fees related to these activities are paid to Kings College London.</a:t>
            </a:r>
          </a:p>
          <a:p>
            <a:endParaRPr lang="es-ES" sz="1000" dirty="0"/>
          </a:p>
        </p:txBody>
      </p:sp>
    </p:spTree>
    <p:extLst>
      <p:ext uri="{BB962C8B-B14F-4D97-AF65-F5344CB8AC3E}">
        <p14:creationId xmlns:p14="http://schemas.microsoft.com/office/powerpoint/2010/main" xmlns="" val="1739959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Consensos </a:t>
            </a:r>
            <a:r>
              <a:rPr lang="es-ES" i="1" dirty="0" smtClean="0"/>
              <a:t>Delphi</a:t>
            </a:r>
            <a:r>
              <a:rPr lang="es-ES" dirty="0" smtClean="0"/>
              <a:t> interesados</a:t>
            </a:r>
            <a:endParaRPr lang="es-ES" dirty="0"/>
          </a:p>
        </p:txBody>
      </p:sp>
      <p:sp>
        <p:nvSpPr>
          <p:cNvPr id="3" name="2 Marcador de contenido"/>
          <p:cNvSpPr>
            <a:spLocks noGrp="1"/>
          </p:cNvSpPr>
          <p:nvPr>
            <p:ph sz="half" idx="1"/>
          </p:nvPr>
        </p:nvSpPr>
        <p:spPr/>
        <p:txBody>
          <a:bodyPr>
            <a:normAutofit/>
          </a:bodyPr>
          <a:lstStyle/>
          <a:p>
            <a:r>
              <a:rPr lang="pt-BR" sz="2000" dirty="0" err="1" smtClean="0"/>
              <a:t>Hervás</a:t>
            </a:r>
            <a:r>
              <a:rPr lang="pt-BR" sz="2000" dirty="0" smtClean="0"/>
              <a:t>, A., Santos, T. de  Quintero, J., </a:t>
            </a:r>
            <a:r>
              <a:rPr lang="pt-BR" sz="2000" dirty="0" err="1" smtClean="0"/>
              <a:t>Ruíz</a:t>
            </a:r>
            <a:r>
              <a:rPr lang="pt-BR" sz="2000" dirty="0" smtClean="0"/>
              <a:t>-Lázaro, P. M., Alda, J. A., Fernández-Jaén, A., &amp; Ramos-</a:t>
            </a:r>
            <a:r>
              <a:rPr lang="pt-BR" sz="2000" dirty="0" err="1" smtClean="0"/>
              <a:t>Quiroga</a:t>
            </a:r>
            <a:r>
              <a:rPr lang="pt-BR" sz="2000" dirty="0" smtClean="0"/>
              <a:t>, J. A. (2016). </a:t>
            </a:r>
            <a:r>
              <a:rPr lang="en-US" sz="2000" dirty="0" smtClean="0"/>
              <a:t>Delphi Consensus on Attention Deficit Hyperactivity Disorder (ADHD): evaluation by a panel of experts. </a:t>
            </a:r>
            <a:r>
              <a:rPr lang="pt-BR" sz="2000" i="1" dirty="0" err="1" smtClean="0"/>
              <a:t>Actas</a:t>
            </a:r>
            <a:r>
              <a:rPr lang="pt-BR" sz="2000" i="1" dirty="0" smtClean="0"/>
              <a:t> </a:t>
            </a:r>
            <a:r>
              <a:rPr lang="pt-BR" sz="2000" i="1" dirty="0" err="1" smtClean="0"/>
              <a:t>Españolas</a:t>
            </a:r>
            <a:r>
              <a:rPr lang="pt-BR" sz="2000" i="1" dirty="0" smtClean="0"/>
              <a:t> de Psiquiatria, 44</a:t>
            </a:r>
            <a:r>
              <a:rPr lang="pt-BR" sz="2000" dirty="0" smtClean="0"/>
              <a:t>:231-43</a:t>
            </a:r>
            <a:endParaRPr lang="es-ES" sz="2000" dirty="0"/>
          </a:p>
        </p:txBody>
      </p:sp>
      <p:sp>
        <p:nvSpPr>
          <p:cNvPr id="4" name="3 Marcador de contenido"/>
          <p:cNvSpPr>
            <a:spLocks noGrp="1"/>
          </p:cNvSpPr>
          <p:nvPr>
            <p:ph sz="half" idx="2"/>
          </p:nvPr>
        </p:nvSpPr>
        <p:spPr/>
        <p:txBody>
          <a:bodyPr>
            <a:noAutofit/>
          </a:bodyPr>
          <a:lstStyle/>
          <a:p>
            <a:r>
              <a:rPr lang="en-US" sz="1100" dirty="0" smtClean="0"/>
              <a:t>Conflict of Interests </a:t>
            </a:r>
          </a:p>
          <a:p>
            <a:r>
              <a:rPr lang="en-US" sz="1100" b="1" dirty="0" smtClean="0"/>
              <a:t>AH</a:t>
            </a:r>
            <a:r>
              <a:rPr lang="en-US" sz="1100" dirty="0" smtClean="0"/>
              <a:t> has been a consultant and given lectures for Shire and Otsuka. </a:t>
            </a:r>
            <a:r>
              <a:rPr lang="en-US" sz="1100" b="1" dirty="0" err="1" smtClean="0"/>
              <a:t>TdS</a:t>
            </a:r>
            <a:r>
              <a:rPr lang="en-US" sz="1100" dirty="0" smtClean="0"/>
              <a:t>, in the last two years, has received support from Eisai, </a:t>
            </a:r>
            <a:r>
              <a:rPr lang="en-US" sz="1100" dirty="0" err="1" smtClean="0"/>
              <a:t>Esteve</a:t>
            </a:r>
            <a:r>
              <a:rPr lang="en-US" sz="1100" dirty="0" smtClean="0"/>
              <a:t>, </a:t>
            </a:r>
            <a:r>
              <a:rPr lang="en-US" sz="1100" dirty="0" err="1" smtClean="0"/>
              <a:t>Rubió</a:t>
            </a:r>
            <a:r>
              <a:rPr lang="en-US" sz="1100" dirty="0" smtClean="0"/>
              <a:t>, Shire, </a:t>
            </a:r>
            <a:r>
              <a:rPr lang="en-US" sz="1100" dirty="0" err="1" smtClean="0"/>
              <a:t>Nutricia</a:t>
            </a:r>
            <a:r>
              <a:rPr lang="en-US" sz="1100" dirty="0" smtClean="0"/>
              <a:t> and </a:t>
            </a:r>
            <a:r>
              <a:rPr lang="en-US" sz="1100" dirty="0" err="1" smtClean="0"/>
              <a:t>Ordesa</a:t>
            </a:r>
            <a:r>
              <a:rPr lang="en-US" sz="1100" dirty="0" smtClean="0"/>
              <a:t> to attend courses and congresses; has received fees from Eisai and </a:t>
            </a:r>
            <a:r>
              <a:rPr lang="en-US" sz="1100" dirty="0" err="1" smtClean="0"/>
              <a:t>Nutricia</a:t>
            </a:r>
            <a:r>
              <a:rPr lang="en-US" sz="1100" dirty="0" smtClean="0"/>
              <a:t> as speaker. </a:t>
            </a:r>
            <a:r>
              <a:rPr lang="en-US" sz="1100" b="1" dirty="0" smtClean="0"/>
              <a:t>JQ</a:t>
            </a:r>
            <a:r>
              <a:rPr lang="en-US" sz="1100" dirty="0" smtClean="0"/>
              <a:t> has participated as a speaker or advisor for Shire, </a:t>
            </a:r>
            <a:r>
              <a:rPr lang="en-US" sz="1100" dirty="0" err="1" smtClean="0"/>
              <a:t>Grunenthal</a:t>
            </a:r>
            <a:r>
              <a:rPr lang="en-US" sz="1100" dirty="0" smtClean="0"/>
              <a:t> and Janssen and has obtained research grants from Otsuka and </a:t>
            </a:r>
            <a:r>
              <a:rPr lang="en-US" sz="1100" dirty="0" err="1" smtClean="0"/>
              <a:t>Mutua</a:t>
            </a:r>
            <a:r>
              <a:rPr lang="en-US" sz="1100" dirty="0" smtClean="0"/>
              <a:t> </a:t>
            </a:r>
            <a:r>
              <a:rPr lang="en-US" sz="1100" dirty="0" err="1" smtClean="0"/>
              <a:t>Madrileña</a:t>
            </a:r>
            <a:r>
              <a:rPr lang="en-US" sz="1100" dirty="0" smtClean="0"/>
              <a:t>. </a:t>
            </a:r>
            <a:r>
              <a:rPr lang="en-US" sz="1100" b="1" dirty="0" smtClean="0"/>
              <a:t>PMR-L</a:t>
            </a:r>
            <a:r>
              <a:rPr lang="en-US" sz="1100" dirty="0" smtClean="0"/>
              <a:t> has been an advisor or speaker in medical training funded by Shire, Lilly, Janssen </a:t>
            </a:r>
            <a:r>
              <a:rPr lang="en-US" sz="1100" dirty="0" err="1" smtClean="0"/>
              <a:t>Cilag</a:t>
            </a:r>
            <a:r>
              <a:rPr lang="en-US" sz="1100" dirty="0" smtClean="0"/>
              <a:t>, </a:t>
            </a:r>
            <a:r>
              <a:rPr lang="en-US" sz="1100" dirty="0" err="1" smtClean="0"/>
              <a:t>Rovi</a:t>
            </a:r>
            <a:r>
              <a:rPr lang="en-US" sz="1100" dirty="0" smtClean="0"/>
              <a:t>, </a:t>
            </a:r>
            <a:r>
              <a:rPr lang="en-US" sz="1100" dirty="0" err="1" smtClean="0"/>
              <a:t>Juste</a:t>
            </a:r>
            <a:r>
              <a:rPr lang="en-US" sz="1100" dirty="0" smtClean="0"/>
              <a:t>; </a:t>
            </a:r>
            <a:r>
              <a:rPr lang="en-US" sz="1100" b="1" dirty="0" smtClean="0"/>
              <a:t>PMR-L</a:t>
            </a:r>
            <a:r>
              <a:rPr lang="en-US" sz="1100" dirty="0" smtClean="0"/>
              <a:t> has received help from Shire, Lilly, Janssen </a:t>
            </a:r>
            <a:r>
              <a:rPr lang="en-US" sz="1100" dirty="0" err="1" smtClean="0"/>
              <a:t>Cilag</a:t>
            </a:r>
            <a:r>
              <a:rPr lang="en-US" sz="1100" dirty="0" smtClean="0"/>
              <a:t>, </a:t>
            </a:r>
            <a:r>
              <a:rPr lang="en-US" sz="1100" dirty="0" err="1" smtClean="0"/>
              <a:t>Rovi</a:t>
            </a:r>
            <a:r>
              <a:rPr lang="en-US" sz="1100" dirty="0" smtClean="0"/>
              <a:t>, </a:t>
            </a:r>
            <a:r>
              <a:rPr lang="en-US" sz="1100" dirty="0" err="1" smtClean="0"/>
              <a:t>Juste</a:t>
            </a:r>
            <a:r>
              <a:rPr lang="en-US" sz="1100" dirty="0" smtClean="0"/>
              <a:t> to attend congresses of the specialty. </a:t>
            </a:r>
            <a:r>
              <a:rPr lang="en-US" sz="1100" b="1" dirty="0" smtClean="0"/>
              <a:t>JAA</a:t>
            </a:r>
            <a:r>
              <a:rPr lang="en-US" sz="1100" dirty="0" smtClean="0"/>
              <a:t> has been a consultant to Eli Lilly, Shire and Janssen </a:t>
            </a:r>
            <a:r>
              <a:rPr lang="en-US" sz="1100" dirty="0" err="1" smtClean="0"/>
              <a:t>Cilag</a:t>
            </a:r>
            <a:r>
              <a:rPr lang="en-US" sz="1100" dirty="0" smtClean="0"/>
              <a:t>; </a:t>
            </a:r>
            <a:r>
              <a:rPr lang="en-US" sz="1100" b="1" dirty="0" smtClean="0"/>
              <a:t>JAA</a:t>
            </a:r>
            <a:r>
              <a:rPr lang="en-US" sz="1100" dirty="0" smtClean="0"/>
              <a:t> has received research funds from the </a:t>
            </a:r>
            <a:r>
              <a:rPr lang="en-US" sz="1100" dirty="0" err="1" smtClean="0"/>
              <a:t>Ministerio</a:t>
            </a:r>
            <a:r>
              <a:rPr lang="en-US" sz="1100" dirty="0" smtClean="0"/>
              <a:t> de </a:t>
            </a:r>
            <a:r>
              <a:rPr lang="en-US" sz="1100" dirty="0" err="1" smtClean="0"/>
              <a:t>Sanidad</a:t>
            </a:r>
            <a:r>
              <a:rPr lang="en-US" sz="1100" dirty="0" smtClean="0"/>
              <a:t>, </a:t>
            </a:r>
            <a:r>
              <a:rPr lang="en-US" sz="1100" dirty="0" err="1" smtClean="0"/>
              <a:t>Instituto</a:t>
            </a:r>
            <a:r>
              <a:rPr lang="en-US" sz="1100" dirty="0" smtClean="0"/>
              <a:t> de Salud Carlos III, la </a:t>
            </a:r>
            <a:r>
              <a:rPr lang="en-US" sz="1100" dirty="0" err="1" smtClean="0"/>
              <a:t>Agència</a:t>
            </a:r>
            <a:r>
              <a:rPr lang="en-US" sz="1100" dirty="0" smtClean="0"/>
              <a:t> </a:t>
            </a:r>
            <a:r>
              <a:rPr lang="en-US" sz="1100" dirty="0" err="1" smtClean="0"/>
              <a:t>d’Informació</a:t>
            </a:r>
            <a:r>
              <a:rPr lang="en-US" sz="1100" dirty="0" smtClean="0"/>
              <a:t>, </a:t>
            </a:r>
            <a:r>
              <a:rPr lang="en-US" sz="1100" dirty="0" err="1" smtClean="0"/>
              <a:t>Avaluació</a:t>
            </a:r>
            <a:r>
              <a:rPr lang="en-US" sz="1100" dirty="0" smtClean="0"/>
              <a:t> i </a:t>
            </a:r>
            <a:r>
              <a:rPr lang="en-US" sz="1100" dirty="0" err="1" smtClean="0"/>
              <a:t>Qualitat</a:t>
            </a:r>
            <a:r>
              <a:rPr lang="en-US" sz="1100" dirty="0" smtClean="0"/>
              <a:t> </a:t>
            </a:r>
            <a:r>
              <a:rPr lang="en-US" sz="1100" dirty="0" err="1" smtClean="0"/>
              <a:t>en</a:t>
            </a:r>
            <a:r>
              <a:rPr lang="en-US" sz="1100" dirty="0" smtClean="0"/>
              <a:t> </a:t>
            </a:r>
            <a:r>
              <a:rPr lang="en-US" sz="1100" dirty="0" err="1" smtClean="0"/>
              <a:t>Salut</a:t>
            </a:r>
            <a:r>
              <a:rPr lang="en-US" sz="1100" dirty="0" smtClean="0"/>
              <a:t> (AIAQS) and the Fundación Alicia </a:t>
            </a:r>
            <a:r>
              <a:rPr lang="en-US" sz="1100" dirty="0" err="1" smtClean="0"/>
              <a:t>Koplowitz</a:t>
            </a:r>
            <a:r>
              <a:rPr lang="en-US" sz="1100" dirty="0" smtClean="0"/>
              <a:t>. </a:t>
            </a:r>
            <a:r>
              <a:rPr lang="en-US" sz="1100" b="1" dirty="0" smtClean="0"/>
              <a:t>AF-J</a:t>
            </a:r>
            <a:r>
              <a:rPr lang="en-US" sz="1100" dirty="0" smtClean="0"/>
              <a:t> has received support from Janssen, Eli Lilly, Rubio, </a:t>
            </a:r>
            <a:r>
              <a:rPr lang="en-US" sz="1100" dirty="0" err="1" smtClean="0"/>
              <a:t>Juste</a:t>
            </a:r>
            <a:r>
              <a:rPr lang="en-US" sz="1100" dirty="0" smtClean="0"/>
              <a:t>, Shire and Otsuka to attend courses and congresses as well as fees from Janssen, Eli Lilly, Rubio, </a:t>
            </a:r>
            <a:r>
              <a:rPr lang="en-US" sz="1100" dirty="0" err="1" smtClean="0"/>
              <a:t>Juste</a:t>
            </a:r>
            <a:r>
              <a:rPr lang="en-US" sz="1100" dirty="0" smtClean="0"/>
              <a:t>, Mead Johnson and Shire as a speaker; AF-J has carried out consulting activities for Janssen, Eli Lilly, Otsuka and Shire and has received fees or grants for studies from Janssen, Eli Lilly, Rubio and Shire; </a:t>
            </a:r>
            <a:r>
              <a:rPr lang="en-US" sz="1100" b="1" dirty="0" smtClean="0"/>
              <a:t>AF-J</a:t>
            </a:r>
            <a:r>
              <a:rPr lang="en-US" sz="1100" dirty="0" smtClean="0"/>
              <a:t> is a member of the Scientific Committee of the </a:t>
            </a:r>
            <a:r>
              <a:rPr lang="en-US" sz="1100" dirty="0" err="1" smtClean="0"/>
              <a:t>Federación</a:t>
            </a:r>
            <a:r>
              <a:rPr lang="en-US" sz="1100" dirty="0" smtClean="0"/>
              <a:t> de </a:t>
            </a:r>
            <a:r>
              <a:rPr lang="en-US" sz="1100" dirty="0" err="1" smtClean="0"/>
              <a:t>Ayuda</a:t>
            </a:r>
            <a:r>
              <a:rPr lang="en-US" sz="1100" dirty="0" smtClean="0"/>
              <a:t> al TDAH in Spain (FEAADAH), and collaborator/advisor of the Asociación de </a:t>
            </a:r>
            <a:r>
              <a:rPr lang="en-US" sz="1100" dirty="0" err="1" smtClean="0"/>
              <a:t>Niños</a:t>
            </a:r>
            <a:r>
              <a:rPr lang="en-US" sz="1100" dirty="0" smtClean="0"/>
              <a:t> con </a:t>
            </a:r>
            <a:r>
              <a:rPr lang="en-US" sz="1100" dirty="0" err="1" smtClean="0"/>
              <a:t>Síndrome</a:t>
            </a:r>
            <a:r>
              <a:rPr lang="en-US" sz="1100" dirty="0" smtClean="0"/>
              <a:t> de </a:t>
            </a:r>
            <a:r>
              <a:rPr lang="en-US" sz="1100" dirty="0" err="1" smtClean="0"/>
              <a:t>Déficit</a:t>
            </a:r>
            <a:r>
              <a:rPr lang="en-US" sz="1100" dirty="0" smtClean="0"/>
              <a:t> de </a:t>
            </a:r>
            <a:r>
              <a:rPr lang="en-US" sz="1100" dirty="0" err="1" smtClean="0"/>
              <a:t>Atención</a:t>
            </a:r>
            <a:r>
              <a:rPr lang="en-US" sz="1100" dirty="0" smtClean="0"/>
              <a:t>/</a:t>
            </a:r>
            <a:r>
              <a:rPr lang="en-US" sz="1100" dirty="0" err="1" smtClean="0"/>
              <a:t>Hiperactividad</a:t>
            </a:r>
            <a:r>
              <a:rPr lang="en-US" sz="1100" dirty="0" smtClean="0"/>
              <a:t> of Madrid (ANSHDA). </a:t>
            </a:r>
            <a:r>
              <a:rPr lang="en-US" sz="1100" b="1" dirty="0" smtClean="0"/>
              <a:t>JAR-Q</a:t>
            </a:r>
            <a:r>
              <a:rPr lang="en-US" sz="1100" dirty="0" smtClean="0"/>
              <a:t> has acted as advisor or consultant for Eli Lilly, Novartis, Shire, </a:t>
            </a:r>
            <a:r>
              <a:rPr lang="en-US" sz="1100" dirty="0" err="1" smtClean="0"/>
              <a:t>Lundbeck</a:t>
            </a:r>
            <a:r>
              <a:rPr lang="en-US" sz="1100" dirty="0" smtClean="0"/>
              <a:t>, Ferrer, </a:t>
            </a:r>
            <a:r>
              <a:rPr lang="en-US" sz="1100" dirty="0" err="1" smtClean="0"/>
              <a:t>Medice</a:t>
            </a:r>
            <a:r>
              <a:rPr lang="en-US" sz="1100" dirty="0" smtClean="0"/>
              <a:t> and </a:t>
            </a:r>
            <a:r>
              <a:rPr lang="en-US" sz="1100" dirty="0" err="1" smtClean="0"/>
              <a:t>Rubió</a:t>
            </a:r>
            <a:r>
              <a:rPr lang="en-US" sz="1100" dirty="0" smtClean="0"/>
              <a:t> in the last 3 years and has received traveling help for having participating in psychiatric meetings of </a:t>
            </a:r>
            <a:r>
              <a:rPr lang="en-US" sz="1100" dirty="0" err="1" smtClean="0"/>
              <a:t>Medice</a:t>
            </a:r>
            <a:r>
              <a:rPr lang="en-US" sz="1100" dirty="0" smtClean="0"/>
              <a:t>, Ferrer, </a:t>
            </a:r>
            <a:r>
              <a:rPr lang="en-US" sz="1100" dirty="0" err="1" smtClean="0"/>
              <a:t>Rubió</a:t>
            </a:r>
            <a:r>
              <a:rPr lang="en-US" sz="1100" dirty="0" smtClean="0"/>
              <a:t>, Shire and Eli Lilly; The ADHD Program directed by him received educational and research support without restrictions from the following pharmaceutical companies in the last 3 years: Eli Lilly, Shire, </a:t>
            </a:r>
            <a:r>
              <a:rPr lang="en-US" sz="1100" dirty="0" err="1" smtClean="0"/>
              <a:t>Rovi</a:t>
            </a:r>
            <a:r>
              <a:rPr lang="en-US" sz="1100" dirty="0" smtClean="0"/>
              <a:t>, Ferrer and </a:t>
            </a:r>
            <a:r>
              <a:rPr lang="en-US" sz="1100" dirty="0" err="1" smtClean="0"/>
              <a:t>Rubió</a:t>
            </a:r>
            <a:r>
              <a:rPr lang="en-US" sz="1100" dirty="0" smtClean="0"/>
              <a:t>.</a:t>
            </a:r>
          </a:p>
          <a:p>
            <a:endParaRPr lang="en-US" sz="1600" dirty="0" smtClean="0"/>
          </a:p>
          <a:p>
            <a:endParaRPr lang="es-ES" sz="1600" dirty="0" smtClean="0"/>
          </a:p>
          <a:p>
            <a:endParaRPr lang="es-ES" sz="1600" dirty="0"/>
          </a:p>
        </p:txBody>
      </p:sp>
    </p:spTree>
    <p:extLst>
      <p:ext uri="{BB962C8B-B14F-4D97-AF65-F5344CB8AC3E}">
        <p14:creationId xmlns:p14="http://schemas.microsoft.com/office/powerpoint/2010/main" xmlns="" val="2139341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Causa eficiente</a:t>
            </a:r>
            <a:endParaRPr lang="es-ES" dirty="0"/>
          </a:p>
        </p:txBody>
      </p:sp>
      <p:sp>
        <p:nvSpPr>
          <p:cNvPr id="3" name="2 Marcador de contenido"/>
          <p:cNvSpPr>
            <a:spLocks noGrp="1"/>
          </p:cNvSpPr>
          <p:nvPr>
            <p:ph idx="1"/>
          </p:nvPr>
        </p:nvSpPr>
        <p:spPr/>
        <p:txBody>
          <a:bodyPr>
            <a:normAutofit fontScale="92500"/>
          </a:bodyPr>
          <a:lstStyle/>
          <a:p>
            <a:endParaRPr lang="es-ES" dirty="0" smtClean="0"/>
          </a:p>
          <a:p>
            <a:r>
              <a:rPr lang="es-ES" sz="2800" dirty="0" smtClean="0"/>
              <a:t>Qué o quién hace que sea así </a:t>
            </a:r>
          </a:p>
          <a:p>
            <a:r>
              <a:rPr lang="es-ES" sz="2800" dirty="0" smtClean="0"/>
              <a:t>El clínico remata el proceso diagnóstico: </a:t>
            </a:r>
          </a:p>
          <a:p>
            <a:pPr lvl="1"/>
            <a:r>
              <a:rPr lang="es-ES" sz="2400" dirty="0" smtClean="0"/>
              <a:t>escuela </a:t>
            </a:r>
            <a:r>
              <a:rPr lang="es-ES" sz="2400" dirty="0" smtClean="0">
                <a:sym typeface="Wingdings" panose="05000000000000000000" pitchFamily="2" charset="2"/>
              </a:rPr>
              <a:t> familia  clínico  escuela  </a:t>
            </a:r>
          </a:p>
          <a:p>
            <a:r>
              <a:rPr lang="es-ES" sz="2800" dirty="0" smtClean="0">
                <a:sym typeface="Wingdings" panose="05000000000000000000" pitchFamily="2" charset="2"/>
              </a:rPr>
              <a:t>El clínico cree haber </a:t>
            </a:r>
            <a:r>
              <a:rPr lang="es-ES" sz="2800" i="1" dirty="0" smtClean="0">
                <a:sym typeface="Wingdings" panose="05000000000000000000" pitchFamily="2" charset="2"/>
              </a:rPr>
              <a:t>descrito</a:t>
            </a:r>
            <a:r>
              <a:rPr lang="es-ES" sz="2800" dirty="0" smtClean="0">
                <a:sym typeface="Wingdings" panose="05000000000000000000" pitchFamily="2" charset="2"/>
              </a:rPr>
              <a:t> una realidad objetiva, pero también la ha </a:t>
            </a:r>
            <a:r>
              <a:rPr lang="es-ES" sz="2800" i="1" dirty="0" smtClean="0">
                <a:sym typeface="Wingdings" panose="05000000000000000000" pitchFamily="2" charset="2"/>
              </a:rPr>
              <a:t>creado</a:t>
            </a:r>
            <a:r>
              <a:rPr lang="es-ES" sz="2800" dirty="0" smtClean="0">
                <a:sym typeface="Wingdings" panose="05000000000000000000" pitchFamily="2" charset="2"/>
              </a:rPr>
              <a:t> de esa manera </a:t>
            </a:r>
          </a:p>
          <a:p>
            <a:r>
              <a:rPr lang="es-ES" sz="2800" dirty="0" smtClean="0"/>
              <a:t>Efecto de bucle o “efecto </a:t>
            </a:r>
            <a:r>
              <a:rPr lang="es-ES" sz="2800" dirty="0" err="1" smtClean="0"/>
              <a:t>Charcot</a:t>
            </a:r>
            <a:r>
              <a:rPr lang="es-ES" sz="2800" dirty="0" smtClean="0"/>
              <a:t>”: </a:t>
            </a:r>
          </a:p>
          <a:p>
            <a:pPr marL="457200" lvl="1" indent="0">
              <a:buNone/>
            </a:pPr>
            <a:r>
              <a:rPr lang="es-ES" sz="2400" dirty="0" smtClean="0"/>
              <a:t>	el cínico “genera” la realidad que describe tanto 	más en 	la medida en la que los sujetos terminan por verse a sí 	mismos de acuerdo con el diagnóstico </a:t>
            </a:r>
            <a:endParaRPr lang="es-ES" sz="2400" dirty="0"/>
          </a:p>
        </p:txBody>
      </p:sp>
    </p:spTree>
    <p:extLst>
      <p:ext uri="{BB962C8B-B14F-4D97-AF65-F5344CB8AC3E}">
        <p14:creationId xmlns:p14="http://schemas.microsoft.com/office/powerpoint/2010/main" xmlns="" val="394241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t>El </a:t>
            </a:r>
            <a:r>
              <a:rPr lang="es-ES" sz="3600" i="1" dirty="0" smtClean="0"/>
              <a:t>efecto </a:t>
            </a:r>
            <a:r>
              <a:rPr lang="es-ES" sz="3600" i="1" dirty="0" err="1" smtClean="0"/>
              <a:t>Charcot</a:t>
            </a:r>
            <a:r>
              <a:rPr lang="es-ES" sz="3600" dirty="0" smtClean="0"/>
              <a:t> también en el TDAH</a:t>
            </a:r>
            <a:endParaRPr lang="es-ES" sz="3600"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435100" y="1714535"/>
            <a:ext cx="7499350" cy="4267130"/>
          </a:xfrm>
        </p:spPr>
      </p:pic>
    </p:spTree>
    <p:extLst>
      <p:ext uri="{BB962C8B-B14F-4D97-AF65-F5344CB8AC3E}">
        <p14:creationId xmlns:p14="http://schemas.microsoft.com/office/powerpoint/2010/main" xmlns="" val="4025908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“Gran ataque de histeria”</a:t>
            </a:r>
            <a:endParaRPr lang="es-ES" dirty="0"/>
          </a:p>
        </p:txBody>
      </p:sp>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1043608" y="1628800"/>
            <a:ext cx="4793964" cy="4001684"/>
          </a:xfrm>
        </p:spPr>
      </p:pic>
      <p:pic>
        <p:nvPicPr>
          <p:cNvPr id="6" name="5 Marcador de contenido"/>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5796136" y="1268760"/>
            <a:ext cx="2846020" cy="4664075"/>
          </a:xfrm>
        </p:spPr>
      </p:pic>
    </p:spTree>
    <p:extLst>
      <p:ext uri="{BB962C8B-B14F-4D97-AF65-F5344CB8AC3E}">
        <p14:creationId xmlns:p14="http://schemas.microsoft.com/office/powerpoint/2010/main" xmlns="" val="3666405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normAutofit fontScale="90000"/>
          </a:bodyPr>
          <a:lstStyle/>
          <a:p>
            <a:r>
              <a:rPr lang="en-US" sz="2000" dirty="0" smtClean="0"/>
              <a:t>	Pérez-Álvarez</a:t>
            </a:r>
            <a:r>
              <a:rPr lang="en-US" sz="2000" dirty="0"/>
              <a:t>, M. &amp; García-Montes, J. M. (2007) The Charcot Effect: The </a:t>
            </a:r>
            <a:r>
              <a:rPr lang="en-US" sz="2000" dirty="0" smtClean="0"/>
              <a:t>	Invention </a:t>
            </a:r>
            <a:r>
              <a:rPr lang="en-US" sz="2000" dirty="0"/>
              <a:t>of Mental Illnesses</a:t>
            </a:r>
            <a:r>
              <a:rPr lang="en-US" sz="2000" i="1" dirty="0"/>
              <a:t>, Journal of Constructivist Psychology, 20</a:t>
            </a:r>
            <a:r>
              <a:rPr lang="en-US" sz="2000" dirty="0"/>
              <a:t>, 309-336. </a:t>
            </a:r>
            <a:r>
              <a:rPr lang="es-ES" dirty="0"/>
              <a:t/>
            </a:r>
            <a:br>
              <a:rPr lang="es-ES" dirty="0"/>
            </a:br>
            <a:endParaRPr lang="es-ES" dirty="0"/>
          </a:p>
        </p:txBody>
      </p:sp>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1691680" y="1916832"/>
            <a:ext cx="2413110" cy="3593436"/>
          </a:xfrm>
        </p:spPr>
      </p:pic>
      <p:pic>
        <p:nvPicPr>
          <p:cNvPr id="6" name="5 Marcador de contenido"/>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5537911" y="1916832"/>
            <a:ext cx="2448801" cy="3600400"/>
          </a:xfrm>
        </p:spPr>
      </p:pic>
    </p:spTree>
    <p:extLst>
      <p:ext uri="{BB962C8B-B14F-4D97-AF65-F5344CB8AC3E}">
        <p14:creationId xmlns:p14="http://schemas.microsoft.com/office/powerpoint/2010/main" xmlns="" val="2654374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2800" dirty="0" smtClean="0"/>
              <a:t>Qué pasaría si se extremaran diferencies entre por ejemplo taxistas y no-taxistas y músicos y no-músicos</a:t>
            </a:r>
            <a:endParaRPr lang="es-ES" sz="2800" dirty="0"/>
          </a:p>
        </p:txBody>
      </p:sp>
      <p:sp>
        <p:nvSpPr>
          <p:cNvPr id="3" name="2 Marcador de contenido"/>
          <p:cNvSpPr>
            <a:spLocks noGrp="1"/>
          </p:cNvSpPr>
          <p:nvPr>
            <p:ph idx="1"/>
          </p:nvPr>
        </p:nvSpPr>
        <p:spPr/>
        <p:txBody>
          <a:bodyPr>
            <a:normAutofit fontScale="92500" lnSpcReduction="20000"/>
          </a:bodyPr>
          <a:lstStyle/>
          <a:p>
            <a:endParaRPr lang="es-ES" dirty="0" smtClean="0"/>
          </a:p>
          <a:p>
            <a:r>
              <a:rPr lang="es-ES" dirty="0" smtClean="0"/>
              <a:t>Aparecerían diferencias en áreas cerebrales específicas </a:t>
            </a:r>
          </a:p>
          <a:p>
            <a:endParaRPr lang="es-ES" dirty="0" smtClean="0"/>
          </a:p>
          <a:p>
            <a:r>
              <a:rPr lang="es-ES" dirty="0" smtClean="0"/>
              <a:t>¿Y entre sostenedores y </a:t>
            </a:r>
            <a:r>
              <a:rPr lang="es-ES" dirty="0" err="1" smtClean="0"/>
              <a:t>negacionistas</a:t>
            </a:r>
            <a:r>
              <a:rPr lang="es-ES" dirty="0" smtClean="0"/>
              <a:t>, KOL y no-KOL?</a:t>
            </a:r>
            <a:endParaRPr lang="es-ES" dirty="0"/>
          </a:p>
          <a:p>
            <a:endParaRPr lang="es-ES" dirty="0" smtClean="0"/>
          </a:p>
          <a:p>
            <a:endParaRPr lang="es-ES" dirty="0"/>
          </a:p>
          <a:p>
            <a:r>
              <a:rPr lang="en-US" sz="1600" dirty="0"/>
              <a:t>Hyde, K. L</a:t>
            </a:r>
            <a:r>
              <a:rPr lang="en-US" sz="1600" dirty="0" smtClean="0"/>
              <a:t>., et al. </a:t>
            </a:r>
            <a:r>
              <a:rPr lang="en-US" sz="1600" dirty="0"/>
              <a:t>(2009). Musical training shapes structural brain development. </a:t>
            </a:r>
            <a:r>
              <a:rPr lang="en-US" sz="1600" i="1" dirty="0"/>
              <a:t>Journal of Neuroscience, 29</a:t>
            </a:r>
            <a:r>
              <a:rPr lang="en-US" sz="1600" dirty="0"/>
              <a:t>, </a:t>
            </a:r>
            <a:r>
              <a:rPr lang="en-US" sz="1600" dirty="0" smtClean="0"/>
              <a:t>3019-3025. </a:t>
            </a:r>
          </a:p>
          <a:p>
            <a:r>
              <a:rPr lang="en-US" sz="1600" dirty="0"/>
              <a:t>Maguire, E. A., </a:t>
            </a:r>
            <a:r>
              <a:rPr lang="en-US" sz="1600" dirty="0" err="1"/>
              <a:t>Woollett</a:t>
            </a:r>
            <a:r>
              <a:rPr lang="en-US" sz="1600" dirty="0"/>
              <a:t>, K. &amp; </a:t>
            </a:r>
            <a:r>
              <a:rPr lang="en-US" sz="1600" dirty="0" err="1"/>
              <a:t>Spiers</a:t>
            </a:r>
            <a:r>
              <a:rPr lang="en-US" sz="1600" dirty="0"/>
              <a:t>, H. J. (2006). London taxi drivers and bus drivers: a structural MRI and neuropsychological analysis. </a:t>
            </a:r>
            <a:r>
              <a:rPr lang="en-US" sz="1600" i="1" dirty="0"/>
              <a:t>Hippocampus 16</a:t>
            </a:r>
            <a:r>
              <a:rPr lang="en-US" sz="1600" dirty="0"/>
              <a:t>, 1091–1101</a:t>
            </a:r>
            <a:r>
              <a:rPr lang="en-US" sz="1600" dirty="0" smtClean="0"/>
              <a:t>. </a:t>
            </a:r>
          </a:p>
          <a:p>
            <a:r>
              <a:rPr lang="en-US" sz="1600" dirty="0" smtClean="0"/>
              <a:t>Pérez Álvarez, M. (2011). </a:t>
            </a:r>
            <a:r>
              <a:rPr lang="en-US" sz="1600" i="1" dirty="0" smtClean="0"/>
              <a:t>El </a:t>
            </a:r>
            <a:r>
              <a:rPr lang="en-US" sz="1600" i="1" dirty="0" err="1" smtClean="0"/>
              <a:t>mito</a:t>
            </a:r>
            <a:r>
              <a:rPr lang="en-US" sz="1600" i="1" dirty="0" smtClean="0"/>
              <a:t> del </a:t>
            </a:r>
            <a:r>
              <a:rPr lang="en-US" sz="1600" i="1" dirty="0" err="1" smtClean="0"/>
              <a:t>cerebro</a:t>
            </a:r>
            <a:r>
              <a:rPr lang="en-US" sz="1600" i="1" dirty="0" smtClean="0"/>
              <a:t> </a:t>
            </a:r>
            <a:r>
              <a:rPr lang="en-US" sz="1600" i="1" dirty="0" err="1" smtClean="0"/>
              <a:t>creador</a:t>
            </a:r>
            <a:r>
              <a:rPr lang="en-US" sz="1600" i="1" dirty="0" smtClean="0"/>
              <a:t>. </a:t>
            </a:r>
            <a:r>
              <a:rPr lang="en-US" sz="1600" i="1" dirty="0" err="1" smtClean="0"/>
              <a:t>Cuerpo</a:t>
            </a:r>
            <a:r>
              <a:rPr lang="en-US" sz="1600" i="1" dirty="0" smtClean="0"/>
              <a:t>, </a:t>
            </a:r>
            <a:r>
              <a:rPr lang="en-US" sz="1600" i="1" dirty="0" err="1" smtClean="0"/>
              <a:t>conducta</a:t>
            </a:r>
            <a:r>
              <a:rPr lang="en-US" sz="1600" i="1" dirty="0" smtClean="0"/>
              <a:t> y </a:t>
            </a:r>
            <a:r>
              <a:rPr lang="en-US" sz="1600" i="1" dirty="0" err="1" smtClean="0"/>
              <a:t>cultura</a:t>
            </a:r>
            <a:r>
              <a:rPr lang="en-US" sz="1600" dirty="0" smtClean="0"/>
              <a:t>. </a:t>
            </a:r>
            <a:r>
              <a:rPr lang="en-US" sz="1600" dirty="0" err="1" smtClean="0"/>
              <a:t>Alianza</a:t>
            </a:r>
            <a:r>
              <a:rPr lang="en-US" sz="1600" dirty="0" smtClean="0"/>
              <a:t>.</a:t>
            </a:r>
            <a:endParaRPr lang="es-ES" sz="1600" dirty="0"/>
          </a:p>
        </p:txBody>
      </p:sp>
    </p:spTree>
    <p:extLst>
      <p:ext uri="{BB962C8B-B14F-4D97-AF65-F5344CB8AC3E}">
        <p14:creationId xmlns:p14="http://schemas.microsoft.com/office/powerpoint/2010/main" xmlns="" val="2152854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err="1" smtClean="0"/>
              <a:t>KOLwCI</a:t>
            </a:r>
            <a:r>
              <a:rPr lang="es-ES" sz="3200" dirty="0" smtClean="0"/>
              <a:t>/no-</a:t>
            </a:r>
            <a:r>
              <a:rPr lang="es-ES" sz="3200" dirty="0" err="1" smtClean="0"/>
              <a:t>KOLwCI</a:t>
            </a:r>
            <a:r>
              <a:rPr lang="es-ES" sz="3200" dirty="0" smtClean="0"/>
              <a:t>  </a:t>
            </a:r>
            <a:br>
              <a:rPr lang="es-ES" sz="3200" dirty="0" smtClean="0"/>
            </a:br>
            <a:r>
              <a:rPr lang="es-ES" sz="3200" dirty="0" smtClean="0"/>
              <a:t>Key </a:t>
            </a:r>
            <a:r>
              <a:rPr lang="es-ES" sz="3200" dirty="0" err="1" smtClean="0"/>
              <a:t>Opinion</a:t>
            </a:r>
            <a:r>
              <a:rPr lang="es-ES" sz="3200" dirty="0" smtClean="0"/>
              <a:t> Leader </a:t>
            </a:r>
            <a:r>
              <a:rPr lang="es-ES" sz="3200" dirty="0" err="1" smtClean="0"/>
              <a:t>with</a:t>
            </a:r>
            <a:r>
              <a:rPr lang="es-ES" sz="3200" dirty="0" smtClean="0"/>
              <a:t> </a:t>
            </a:r>
            <a:r>
              <a:rPr lang="es-ES" sz="3200" dirty="0" err="1" smtClean="0"/>
              <a:t>Conflits</a:t>
            </a:r>
            <a:r>
              <a:rPr lang="es-ES" sz="3200" dirty="0" smtClean="0"/>
              <a:t> of </a:t>
            </a:r>
            <a:r>
              <a:rPr lang="es-ES" sz="3200" dirty="0" err="1" smtClean="0"/>
              <a:t>Interes</a:t>
            </a:r>
            <a:endParaRPr lang="es-ES" sz="3200" dirty="0"/>
          </a:p>
        </p:txBody>
      </p:sp>
      <p:sp>
        <p:nvSpPr>
          <p:cNvPr id="3" name="2 Marcador de contenido"/>
          <p:cNvSpPr>
            <a:spLocks noGrp="1"/>
          </p:cNvSpPr>
          <p:nvPr>
            <p:ph idx="1"/>
          </p:nvPr>
        </p:nvSpPr>
        <p:spPr/>
        <p:txBody>
          <a:bodyPr>
            <a:normAutofit fontScale="70000" lnSpcReduction="20000"/>
          </a:bodyPr>
          <a:lstStyle/>
          <a:p>
            <a:endParaRPr lang="es-ES" dirty="0" smtClean="0"/>
          </a:p>
          <a:p>
            <a:r>
              <a:rPr lang="es-ES" dirty="0" smtClean="0"/>
              <a:t>Grupos </a:t>
            </a:r>
            <a:r>
              <a:rPr lang="es-ES" dirty="0"/>
              <a:t>de individuos también </a:t>
            </a:r>
            <a:r>
              <a:rPr lang="es-ES" dirty="0" smtClean="0"/>
              <a:t>seleccionados </a:t>
            </a:r>
            <a:r>
              <a:rPr lang="es-ES" dirty="0"/>
              <a:t>por la característica de ser un Key </a:t>
            </a:r>
            <a:r>
              <a:rPr lang="es-ES" dirty="0" err="1"/>
              <a:t>Opinion</a:t>
            </a:r>
            <a:r>
              <a:rPr lang="es-ES" dirty="0"/>
              <a:t> Leader (</a:t>
            </a:r>
            <a:r>
              <a:rPr lang="es-ES" dirty="0" smtClean="0"/>
              <a:t>KOL): figuras </a:t>
            </a:r>
            <a:r>
              <a:rPr lang="es-ES" dirty="0"/>
              <a:t>de referencia que por su posición y prestigio influyen en la propagación del ADHD </a:t>
            </a:r>
            <a:r>
              <a:rPr lang="es-ES" dirty="0" smtClean="0"/>
              <a:t>y tienen </a:t>
            </a:r>
            <a:r>
              <a:rPr lang="es-ES" dirty="0"/>
              <a:t>conflictos de intereses declarados. Ítems para definir esta condición podrían ser: “A menudo es invitado por laboratorios a dar conferencias”, “A menudo recibe subvenciones para sus investigaciones”, etc. </a:t>
            </a:r>
            <a:r>
              <a:rPr lang="es-ES" dirty="0" smtClean="0"/>
              <a:t>A </a:t>
            </a:r>
            <a:r>
              <a:rPr lang="es-ES" dirty="0"/>
              <a:t>este grupo se le podría llamar KOL </a:t>
            </a:r>
            <a:r>
              <a:rPr lang="es-ES" dirty="0" err="1"/>
              <a:t>with</a:t>
            </a:r>
            <a:r>
              <a:rPr lang="es-ES" dirty="0"/>
              <a:t> </a:t>
            </a:r>
            <a:r>
              <a:rPr lang="es-ES" dirty="0" err="1"/>
              <a:t>Conflits</a:t>
            </a:r>
            <a:r>
              <a:rPr lang="es-ES" dirty="0"/>
              <a:t> of </a:t>
            </a:r>
            <a:r>
              <a:rPr lang="es-ES" dirty="0" err="1"/>
              <a:t>Interes</a:t>
            </a:r>
            <a:r>
              <a:rPr lang="es-ES" dirty="0"/>
              <a:t> (</a:t>
            </a:r>
            <a:r>
              <a:rPr lang="es-ES" dirty="0" err="1"/>
              <a:t>KOLwCoI</a:t>
            </a:r>
            <a:r>
              <a:rPr lang="es-ES" dirty="0"/>
              <a:t>). Si el cerebro de los </a:t>
            </a:r>
            <a:r>
              <a:rPr lang="es-ES" dirty="0" err="1"/>
              <a:t>KOLwCoI</a:t>
            </a:r>
            <a:r>
              <a:rPr lang="es-ES" dirty="0"/>
              <a:t> </a:t>
            </a:r>
            <a:r>
              <a:rPr lang="es-ES" dirty="0" smtClean="0"/>
              <a:t>se </a:t>
            </a:r>
            <a:r>
              <a:rPr lang="es-ES" dirty="0"/>
              <a:t>pusiera bajo los focos de la tecnología de la </a:t>
            </a:r>
            <a:r>
              <a:rPr lang="es-ES" dirty="0" err="1" smtClean="0"/>
              <a:t>neuroimagen</a:t>
            </a:r>
            <a:r>
              <a:rPr lang="es-ES" dirty="0" smtClean="0"/>
              <a:t>, </a:t>
            </a:r>
            <a:r>
              <a:rPr lang="es-ES" dirty="0"/>
              <a:t>probablemente se encontraría también alguna asociación neuronal, incluso compartida con el propio ADHD quizá </a:t>
            </a:r>
            <a:r>
              <a:rPr lang="es-ES" dirty="0" smtClean="0"/>
              <a:t>debido </a:t>
            </a:r>
            <a:r>
              <a:rPr lang="es-ES" dirty="0"/>
              <a:t>a su “hiperactividad” como líderes e impulsividad en defender sus opiniones. </a:t>
            </a:r>
          </a:p>
          <a:p>
            <a:endParaRPr lang="es-ES" dirty="0"/>
          </a:p>
        </p:txBody>
      </p:sp>
    </p:spTree>
    <p:extLst>
      <p:ext uri="{BB962C8B-B14F-4D97-AF65-F5344CB8AC3E}">
        <p14:creationId xmlns:p14="http://schemas.microsoft.com/office/powerpoint/2010/main" xmlns="" val="1211077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Efecto </a:t>
            </a:r>
            <a:r>
              <a:rPr lang="es-ES" dirty="0" err="1" smtClean="0"/>
              <a:t>Charcot</a:t>
            </a:r>
            <a:r>
              <a:rPr lang="es-ES" dirty="0" smtClean="0"/>
              <a:t> a escala global, implícito en las prácticas científicas </a:t>
            </a:r>
            <a:endParaRPr lang="es-ES" dirty="0"/>
          </a:p>
        </p:txBody>
      </p:sp>
      <p:sp>
        <p:nvSpPr>
          <p:cNvPr id="3" name="2 Marcador de contenido"/>
          <p:cNvSpPr>
            <a:spLocks noGrp="1"/>
          </p:cNvSpPr>
          <p:nvPr>
            <p:ph idx="1"/>
          </p:nvPr>
        </p:nvSpPr>
        <p:spPr/>
        <p:txBody>
          <a:bodyPr>
            <a:normAutofit fontScale="85000" lnSpcReduction="10000"/>
          </a:bodyPr>
          <a:lstStyle/>
          <a:p>
            <a:endParaRPr lang="es-ES" dirty="0" smtClean="0"/>
          </a:p>
          <a:p>
            <a:endParaRPr lang="es-ES" dirty="0" smtClean="0"/>
          </a:p>
          <a:p>
            <a:r>
              <a:rPr lang="es-ES" dirty="0" smtClean="0"/>
              <a:t>El modelo médico con su objeto y método se confirma a sí mismo</a:t>
            </a:r>
          </a:p>
          <a:p>
            <a:endParaRPr lang="es-ES" dirty="0" smtClean="0"/>
          </a:p>
          <a:p>
            <a:r>
              <a:rPr lang="es-ES" dirty="0" smtClean="0"/>
              <a:t>Las prácticas científicas </a:t>
            </a:r>
            <a:r>
              <a:rPr lang="es-ES" i="1" dirty="0" smtClean="0"/>
              <a:t>no</a:t>
            </a:r>
            <a:r>
              <a:rPr lang="es-ES" dirty="0" smtClean="0"/>
              <a:t> descubren, sino que </a:t>
            </a:r>
            <a:r>
              <a:rPr lang="es-ES" i="1" dirty="0" smtClean="0"/>
              <a:t>crean la forma</a:t>
            </a:r>
            <a:r>
              <a:rPr lang="es-ES" dirty="0" smtClean="0"/>
              <a:t> que toman los problemas, convertidos en categorías clínicas (diagnósticos) </a:t>
            </a:r>
          </a:p>
          <a:p>
            <a:endParaRPr lang="es-ES" dirty="0" smtClean="0"/>
          </a:p>
          <a:p>
            <a:r>
              <a:rPr lang="es-ES" dirty="0" smtClean="0"/>
              <a:t>No se niega que no sea un hecho </a:t>
            </a:r>
            <a:r>
              <a:rPr lang="es-ES" i="1" dirty="0" smtClean="0"/>
              <a:t>real</a:t>
            </a:r>
            <a:r>
              <a:rPr lang="es-ES" dirty="0" smtClean="0"/>
              <a:t>, pero se muestra cómo se ha </a:t>
            </a:r>
            <a:r>
              <a:rPr lang="es-ES" i="1" dirty="0" smtClean="0"/>
              <a:t>hecho</a:t>
            </a:r>
            <a:r>
              <a:rPr lang="es-ES" dirty="0" smtClean="0"/>
              <a:t> real </a:t>
            </a:r>
          </a:p>
          <a:p>
            <a:endParaRPr lang="es-ES" dirty="0"/>
          </a:p>
        </p:txBody>
      </p:sp>
    </p:spTree>
    <p:extLst>
      <p:ext uri="{BB962C8B-B14F-4D97-AF65-F5344CB8AC3E}">
        <p14:creationId xmlns:p14="http://schemas.microsoft.com/office/powerpoint/2010/main" xmlns="" val="251686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Intolerancia accidental</a:t>
            </a:r>
            <a:endParaRPr lang="es-ES" dirty="0"/>
          </a:p>
        </p:txBody>
      </p:sp>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1547664" y="1556792"/>
            <a:ext cx="2696141" cy="3759619"/>
          </a:xfrm>
        </p:spPr>
      </p:pic>
      <p:sp>
        <p:nvSpPr>
          <p:cNvPr id="4" name="3 Marcador de contenido"/>
          <p:cNvSpPr>
            <a:spLocks noGrp="1"/>
          </p:cNvSpPr>
          <p:nvPr>
            <p:ph sz="half" idx="2"/>
          </p:nvPr>
        </p:nvSpPr>
        <p:spPr>
          <a:xfrm>
            <a:off x="4644008" y="1124744"/>
            <a:ext cx="4038600" cy="4525963"/>
          </a:xfrm>
        </p:spPr>
        <p:txBody>
          <a:bodyPr>
            <a:normAutofit/>
          </a:bodyPr>
          <a:lstStyle/>
          <a:p>
            <a:pPr marL="0" indent="0">
              <a:buNone/>
            </a:pPr>
            <a:endParaRPr lang="es-ES" sz="2000" dirty="0" smtClean="0"/>
          </a:p>
          <a:p>
            <a:pPr marL="0" indent="0">
              <a:buNone/>
            </a:pPr>
            <a:endParaRPr lang="es-ES" sz="2000" dirty="0" smtClean="0"/>
          </a:p>
          <a:p>
            <a:pPr marL="0" indent="0">
              <a:buNone/>
            </a:pPr>
            <a:endParaRPr lang="es-ES" sz="2000" dirty="0" smtClean="0"/>
          </a:p>
          <a:p>
            <a:pPr marL="0" indent="0">
              <a:buNone/>
            </a:pPr>
            <a:r>
              <a:rPr lang="es-ES" sz="2000" dirty="0" smtClean="0"/>
              <a:t>“La </a:t>
            </a:r>
            <a:r>
              <a:rPr lang="es-ES" sz="2000" dirty="0"/>
              <a:t>ciencia se construye sobre conocimiento previo; pero también es cierto que la ciencia previa constriñe la ciencia actual en alguna </a:t>
            </a:r>
            <a:r>
              <a:rPr lang="es-ES" sz="2000" dirty="0" smtClean="0"/>
              <a:t>medida, </a:t>
            </a:r>
            <a:r>
              <a:rPr lang="es-ES" sz="2000" dirty="0"/>
              <a:t>imponiendo una estructura de formulaciones a priori, categorizaciones y </a:t>
            </a:r>
            <a:r>
              <a:rPr lang="es-ES" sz="2000" dirty="0" smtClean="0"/>
              <a:t>contextos (herramientas</a:t>
            </a:r>
            <a:r>
              <a:rPr lang="es-ES" sz="2000" dirty="0"/>
              <a:t>, técnicas y modelos </a:t>
            </a:r>
            <a:r>
              <a:rPr lang="es-ES" sz="2000" dirty="0" smtClean="0"/>
              <a:t>experimentales) de uso estándar.” </a:t>
            </a:r>
            <a:r>
              <a:rPr lang="es-ES" sz="2000" dirty="0"/>
              <a:t>(</a:t>
            </a:r>
            <a:r>
              <a:rPr lang="es-ES" sz="2000" dirty="0" err="1"/>
              <a:t>Hawthorn</a:t>
            </a:r>
            <a:r>
              <a:rPr lang="es-ES" sz="2000" dirty="0"/>
              <a:t>, 2014, p. 66). </a:t>
            </a:r>
          </a:p>
        </p:txBody>
      </p:sp>
    </p:spTree>
    <p:extLst>
      <p:ext uri="{BB962C8B-B14F-4D97-AF65-F5344CB8AC3E}">
        <p14:creationId xmlns:p14="http://schemas.microsoft.com/office/powerpoint/2010/main" xmlns="" val="332009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Insostenibilidad del TDAH como entidad clínica</a:t>
            </a:r>
            <a:endParaRPr lang="es-ES" dirty="0"/>
          </a:p>
        </p:txBody>
      </p:sp>
      <p:sp>
        <p:nvSpPr>
          <p:cNvPr id="3" name="2 Marcador de contenido"/>
          <p:cNvSpPr>
            <a:spLocks noGrp="1"/>
          </p:cNvSpPr>
          <p:nvPr>
            <p:ph idx="1"/>
          </p:nvPr>
        </p:nvSpPr>
        <p:spPr/>
        <p:txBody>
          <a:bodyPr>
            <a:normAutofit/>
          </a:bodyPr>
          <a:lstStyle/>
          <a:p>
            <a:pPr marL="0" indent="0">
              <a:buNone/>
            </a:pPr>
            <a:endParaRPr lang="es-ES" sz="3600" dirty="0" smtClean="0"/>
          </a:p>
          <a:p>
            <a:pPr marL="0" indent="0">
              <a:buNone/>
            </a:pPr>
            <a:r>
              <a:rPr lang="es-ES" sz="3600" dirty="0" smtClean="0"/>
              <a:t>Revisión de sus supuestas bases:</a:t>
            </a:r>
          </a:p>
          <a:p>
            <a:pPr lvl="2"/>
            <a:r>
              <a:rPr lang="es-ES" sz="3600" dirty="0" smtClean="0"/>
              <a:t>Diagnóstico</a:t>
            </a:r>
          </a:p>
          <a:p>
            <a:pPr lvl="2"/>
            <a:r>
              <a:rPr lang="es-ES" sz="3600" dirty="0" smtClean="0"/>
              <a:t>Condición neurobiológica</a:t>
            </a:r>
          </a:p>
          <a:p>
            <a:pPr lvl="2"/>
            <a:r>
              <a:rPr lang="es-ES" sz="3600" dirty="0" smtClean="0"/>
              <a:t>Origen genético</a:t>
            </a:r>
          </a:p>
          <a:p>
            <a:pPr lvl="2"/>
            <a:r>
              <a:rPr lang="es-ES" sz="3600" dirty="0" smtClean="0"/>
              <a:t>Antecedentes históricos </a:t>
            </a:r>
          </a:p>
          <a:p>
            <a:endParaRPr lang="es-ES" sz="3600" dirty="0"/>
          </a:p>
        </p:txBody>
      </p:sp>
    </p:spTree>
    <p:extLst>
      <p:ext uri="{BB962C8B-B14F-4D97-AF65-F5344CB8AC3E}">
        <p14:creationId xmlns:p14="http://schemas.microsoft.com/office/powerpoint/2010/main" xmlns="" val="3119692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Causa eficiente del TDAH</a:t>
            </a:r>
            <a:endParaRPr lang="es-ES" dirty="0"/>
          </a:p>
        </p:txBody>
      </p:sp>
      <p:sp>
        <p:nvSpPr>
          <p:cNvPr id="3" name="2 Marcador de contenido"/>
          <p:cNvSpPr>
            <a:spLocks noGrp="1"/>
          </p:cNvSpPr>
          <p:nvPr>
            <p:ph idx="1"/>
          </p:nvPr>
        </p:nvSpPr>
        <p:spPr/>
        <p:txBody>
          <a:bodyPr>
            <a:normAutofit fontScale="77500" lnSpcReduction="20000"/>
          </a:bodyPr>
          <a:lstStyle/>
          <a:p>
            <a:endParaRPr lang="es-ES" dirty="0" smtClean="0"/>
          </a:p>
          <a:p>
            <a:r>
              <a:rPr lang="es-ES" dirty="0" smtClean="0"/>
              <a:t>Funciones (más o menos intencionales) que cumple para una diversidad de actores e instituciones:</a:t>
            </a:r>
          </a:p>
          <a:p>
            <a:pPr lvl="2"/>
            <a:r>
              <a:rPr lang="es-ES" dirty="0" smtClean="0"/>
              <a:t>Función explicativa </a:t>
            </a:r>
          </a:p>
          <a:p>
            <a:pPr lvl="2"/>
            <a:r>
              <a:rPr lang="es-ES" dirty="0" smtClean="0"/>
              <a:t>Función auto-afirmativa </a:t>
            </a:r>
          </a:p>
          <a:p>
            <a:pPr lvl="2"/>
            <a:r>
              <a:rPr lang="es-ES" dirty="0" smtClean="0"/>
              <a:t>Función </a:t>
            </a:r>
            <a:r>
              <a:rPr lang="es-ES" dirty="0" err="1" smtClean="0"/>
              <a:t>exonerante</a:t>
            </a:r>
            <a:r>
              <a:rPr lang="es-ES" dirty="0" smtClean="0"/>
              <a:t> </a:t>
            </a:r>
          </a:p>
          <a:p>
            <a:pPr lvl="2"/>
            <a:r>
              <a:rPr lang="es-ES" dirty="0" smtClean="0"/>
              <a:t>Función reivindicativa </a:t>
            </a:r>
          </a:p>
          <a:p>
            <a:endParaRPr lang="es-ES" dirty="0" smtClean="0"/>
          </a:p>
          <a:p>
            <a:r>
              <a:rPr lang="es-ES" dirty="0" smtClean="0"/>
              <a:t>Armonización de una variedad de intereses científicos, profesionales, escolares, familiares, políticos, sin olvidar los lucrativos de la industria farmacéutica </a:t>
            </a:r>
          </a:p>
          <a:p>
            <a:pPr marL="0" indent="0">
              <a:buNone/>
            </a:pPr>
            <a:endParaRPr lang="es-ES" dirty="0" smtClean="0"/>
          </a:p>
          <a:p>
            <a:r>
              <a:rPr lang="es-ES" dirty="0" smtClean="0"/>
              <a:t>¿Dónde está el problema?</a:t>
            </a:r>
            <a:endParaRPr lang="es-ES" dirty="0"/>
          </a:p>
        </p:txBody>
      </p:sp>
    </p:spTree>
    <p:extLst>
      <p:ext uri="{BB962C8B-B14F-4D97-AF65-F5344CB8AC3E}">
        <p14:creationId xmlns:p14="http://schemas.microsoft.com/office/powerpoint/2010/main" xmlns="" val="2448599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marL="0" indent="0">
              <a:buNone/>
            </a:pPr>
            <a:endParaRPr lang="es-ES" dirty="0" smtClean="0"/>
          </a:p>
          <a:p>
            <a:pPr marL="0" indent="0">
              <a:buNone/>
            </a:pPr>
            <a:r>
              <a:rPr lang="es-ES" dirty="0" smtClean="0"/>
              <a:t>Replanteamiento </a:t>
            </a:r>
          </a:p>
          <a:p>
            <a:pPr marL="0" indent="0">
              <a:buNone/>
            </a:pPr>
            <a:r>
              <a:rPr lang="es-ES" dirty="0"/>
              <a:t>	</a:t>
            </a:r>
            <a:r>
              <a:rPr lang="es-ES" dirty="0" smtClean="0"/>
              <a:t>		para volver a la normalidad</a:t>
            </a:r>
          </a:p>
          <a:p>
            <a:endParaRPr lang="es-ES" dirty="0"/>
          </a:p>
        </p:txBody>
      </p:sp>
    </p:spTree>
    <p:extLst>
      <p:ext uri="{BB962C8B-B14F-4D97-AF65-F5344CB8AC3E}">
        <p14:creationId xmlns:p14="http://schemas.microsoft.com/office/powerpoint/2010/main" xmlns="" val="2523675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dirty="0"/>
              <a:t>Ahora la moda y el negocio está en el TDAH adulto</a:t>
            </a:r>
          </a:p>
        </p:txBody>
      </p:sp>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1907704" y="2348880"/>
            <a:ext cx="2489969" cy="2308297"/>
          </a:xfrm>
          <a:prstGeom prst="rect">
            <a:avLst/>
          </a:prstGeom>
        </p:spPr>
      </p:pic>
      <p:pic>
        <p:nvPicPr>
          <p:cNvPr id="6" name="5 Marcador de contenido"/>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4716016" y="2348880"/>
            <a:ext cx="3099051" cy="2321297"/>
          </a:xfrm>
          <a:prstGeom prst="rect">
            <a:avLst/>
          </a:prstGeom>
        </p:spPr>
      </p:pic>
    </p:spTree>
    <p:extLst>
      <p:ext uri="{BB962C8B-B14F-4D97-AF65-F5344CB8AC3E}">
        <p14:creationId xmlns:p14="http://schemas.microsoft.com/office/powerpoint/2010/main" xmlns="" val="553725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1475656" y="2204864"/>
            <a:ext cx="3636150" cy="2470811"/>
          </a:xfrm>
        </p:spPr>
      </p:pic>
      <p:pic>
        <p:nvPicPr>
          <p:cNvPr id="6" name="5 Marcador de contenido"/>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5364088" y="2204864"/>
            <a:ext cx="3560850" cy="2419644"/>
          </a:xfrm>
        </p:spPr>
      </p:pic>
    </p:spTree>
    <p:extLst>
      <p:ext uri="{BB962C8B-B14F-4D97-AF65-F5344CB8AC3E}">
        <p14:creationId xmlns:p14="http://schemas.microsoft.com/office/powerpoint/2010/main" xmlns="" val="3180994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dirty="0" smtClean="0"/>
              <a:t>TDAH: cosa de autocontrol que se aprende o todavía no se ha aprendido</a:t>
            </a:r>
            <a:endParaRPr lang="es-ES" sz="3600" dirty="0"/>
          </a:p>
        </p:txBody>
      </p:sp>
      <p:sp>
        <p:nvSpPr>
          <p:cNvPr id="3" name="2 Marcador de contenido"/>
          <p:cNvSpPr>
            <a:spLocks noGrp="1"/>
          </p:cNvSpPr>
          <p:nvPr>
            <p:ph idx="1"/>
          </p:nvPr>
        </p:nvSpPr>
        <p:spPr/>
        <p:txBody>
          <a:bodyPr>
            <a:normAutofit/>
          </a:bodyPr>
          <a:lstStyle/>
          <a:p>
            <a:endParaRPr lang="es-ES" sz="2400" dirty="0" smtClean="0"/>
          </a:p>
          <a:p>
            <a:r>
              <a:rPr lang="es-ES" sz="2400" dirty="0" smtClean="0"/>
              <a:t>Conocimientos fundamentales de la psicología dan cuenta del proceso (Vygotsky y </a:t>
            </a:r>
            <a:r>
              <a:rPr lang="es-ES" sz="2400" dirty="0" err="1" smtClean="0"/>
              <a:t>Skinner</a:t>
            </a:r>
            <a:r>
              <a:rPr lang="es-ES" sz="2400" dirty="0" smtClean="0"/>
              <a:t>): </a:t>
            </a:r>
          </a:p>
          <a:p>
            <a:pPr lvl="1"/>
            <a:r>
              <a:rPr lang="es-ES" sz="2000" dirty="0"/>
              <a:t>Modelos: lo que se ve hacer a otros </a:t>
            </a:r>
          </a:p>
          <a:p>
            <a:pPr lvl="1"/>
            <a:r>
              <a:rPr lang="es-ES" sz="2000" dirty="0"/>
              <a:t>Contingencias: lo que ocurre cuando se hace una cosa u otra</a:t>
            </a:r>
          </a:p>
          <a:p>
            <a:pPr lvl="1"/>
            <a:r>
              <a:rPr lang="es-ES" sz="2000" dirty="0"/>
              <a:t>Reglas: lo que está establecido que se debe o no hacer </a:t>
            </a:r>
          </a:p>
          <a:p>
            <a:pPr lvl="1"/>
            <a:r>
              <a:rPr lang="es-ES" sz="2000" dirty="0"/>
              <a:t>Autorregulación por el lenguaje en un contexto social</a:t>
            </a:r>
          </a:p>
          <a:p>
            <a:pPr marL="0" indent="0">
              <a:buNone/>
            </a:pPr>
            <a:endParaRPr lang="es-ES" sz="2400" dirty="0" smtClean="0"/>
          </a:p>
          <a:p>
            <a:r>
              <a:rPr lang="es-ES" sz="2400" dirty="0" smtClean="0"/>
              <a:t>La conducta pautada en orden a realizar una tarea y la espera se aprenden y enseñan en la práctica cotidiana, empezando por los juegos </a:t>
            </a:r>
          </a:p>
          <a:p>
            <a:pPr lvl="1"/>
            <a:endParaRPr lang="es-ES" dirty="0"/>
          </a:p>
        </p:txBody>
      </p:sp>
    </p:spTree>
    <p:extLst>
      <p:ext uri="{BB962C8B-B14F-4D97-AF65-F5344CB8AC3E}">
        <p14:creationId xmlns:p14="http://schemas.microsoft.com/office/powerpoint/2010/main" xmlns="" val="1855265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Aprender a esperar</a:t>
            </a:r>
            <a:endParaRPr lang="es-ES" dirty="0"/>
          </a:p>
        </p:txBody>
      </p:sp>
      <p:sp>
        <p:nvSpPr>
          <p:cNvPr id="3" name="2 Marcador de contenido"/>
          <p:cNvSpPr>
            <a:spLocks noGrp="1"/>
          </p:cNvSpPr>
          <p:nvPr>
            <p:ph idx="1"/>
          </p:nvPr>
        </p:nvSpPr>
        <p:spPr/>
        <p:txBody>
          <a:bodyPr>
            <a:normAutofit fontScale="92500" lnSpcReduction="20000"/>
          </a:bodyPr>
          <a:lstStyle/>
          <a:p>
            <a:r>
              <a:rPr lang="es-ES" dirty="0" smtClean="0"/>
              <a:t>El famoso “test de la golosina” y la capacidad de demorar la gratificación</a:t>
            </a:r>
          </a:p>
          <a:p>
            <a:endParaRPr lang="es-ES" dirty="0" smtClean="0"/>
          </a:p>
          <a:p>
            <a:r>
              <a:rPr lang="es-ES" dirty="0" smtClean="0"/>
              <a:t>Aunque el desarrollo del autocontrol no se circunscribe a la infancia, su aprendizaje temprano es una buena condición para el subsiguiente desarrollo </a:t>
            </a:r>
          </a:p>
          <a:p>
            <a:endParaRPr lang="en-US" sz="2000" dirty="0" smtClean="0"/>
          </a:p>
          <a:p>
            <a:pPr marL="457200" lvl="1" indent="0">
              <a:buNone/>
            </a:pPr>
            <a:r>
              <a:rPr lang="en-US" sz="1600" dirty="0" smtClean="0">
                <a:sym typeface="Wingdings" panose="05000000000000000000" pitchFamily="2" charset="2"/>
              </a:rPr>
              <a:t> </a:t>
            </a:r>
            <a:r>
              <a:rPr lang="en-US" sz="1600" dirty="0" smtClean="0"/>
              <a:t>Casey</a:t>
            </a:r>
            <a:r>
              <a:rPr lang="en-US" sz="1600" dirty="0"/>
              <a:t>, B. J., Somerville, L. H., </a:t>
            </a:r>
            <a:r>
              <a:rPr lang="en-US" sz="1600" dirty="0" err="1"/>
              <a:t>Gotlib</a:t>
            </a:r>
            <a:r>
              <a:rPr lang="en-US" sz="1600" dirty="0"/>
              <a:t>, I. H., </a:t>
            </a:r>
            <a:r>
              <a:rPr lang="en-US" sz="1600" dirty="0" err="1"/>
              <a:t>Ayduk</a:t>
            </a:r>
            <a:r>
              <a:rPr lang="en-US" sz="1600" dirty="0"/>
              <a:t>, O., Franklin, N. T., </a:t>
            </a:r>
            <a:r>
              <a:rPr lang="en-US" sz="1600" dirty="0" err="1"/>
              <a:t>Askren</a:t>
            </a:r>
            <a:r>
              <a:rPr lang="en-US" sz="1600" dirty="0"/>
              <a:t>, M. K., … </a:t>
            </a:r>
            <a:r>
              <a:rPr lang="en-US" sz="1600" dirty="0" err="1"/>
              <a:t>Shoda</a:t>
            </a:r>
            <a:r>
              <a:rPr lang="en-US" sz="1600" dirty="0"/>
              <a:t>, Y. (2011). Behavioral and neural correlates of delay of gratification 40 years later. </a:t>
            </a:r>
            <a:r>
              <a:rPr lang="en-US" sz="1600" i="1" dirty="0"/>
              <a:t>Proceedings of the National Academy of Sciences, 108</a:t>
            </a:r>
            <a:r>
              <a:rPr lang="en-US" sz="1600" dirty="0"/>
              <a:t>, 14998–15003</a:t>
            </a:r>
            <a:r>
              <a:rPr lang="en-US" sz="1600" dirty="0" smtClean="0"/>
              <a:t>. </a:t>
            </a:r>
          </a:p>
          <a:p>
            <a:pPr marL="457200" lvl="1" indent="0">
              <a:buNone/>
            </a:pPr>
            <a:r>
              <a:rPr lang="en-US" sz="1600" dirty="0" smtClean="0">
                <a:sym typeface="Wingdings" panose="05000000000000000000" pitchFamily="2" charset="2"/>
              </a:rPr>
              <a:t> </a:t>
            </a:r>
            <a:r>
              <a:rPr lang="en-US" sz="1600" dirty="0" smtClean="0"/>
              <a:t>Moffitt</a:t>
            </a:r>
            <a:r>
              <a:rPr lang="en-US" sz="1600" dirty="0"/>
              <a:t>, T. E., </a:t>
            </a:r>
            <a:r>
              <a:rPr lang="en-US" sz="1600" dirty="0" err="1"/>
              <a:t>Arseneault</a:t>
            </a:r>
            <a:r>
              <a:rPr lang="en-US" sz="1600" dirty="0"/>
              <a:t>, L., </a:t>
            </a:r>
            <a:r>
              <a:rPr lang="en-US" sz="1600" dirty="0" err="1"/>
              <a:t>Belsky</a:t>
            </a:r>
            <a:r>
              <a:rPr lang="en-US" sz="1600" dirty="0"/>
              <a:t>, D., Dickson, N., </a:t>
            </a:r>
            <a:r>
              <a:rPr lang="en-US" sz="1600" dirty="0" err="1"/>
              <a:t>Hancox</a:t>
            </a:r>
            <a:r>
              <a:rPr lang="en-US" sz="1600" dirty="0"/>
              <a:t>, R. J., Harrington, H. L., . . . </a:t>
            </a:r>
            <a:r>
              <a:rPr lang="en-US" sz="1600" dirty="0" err="1"/>
              <a:t>Caspi</a:t>
            </a:r>
            <a:r>
              <a:rPr lang="en-US" sz="1600" dirty="0"/>
              <a:t>, A. (2011). A gradient of childhood self-control predicts health, wealth, and public safety. </a:t>
            </a:r>
            <a:r>
              <a:rPr lang="en-US" sz="1600" i="1" dirty="0"/>
              <a:t>Proceedings of the National Academy of Sciences, 108</a:t>
            </a:r>
            <a:r>
              <a:rPr lang="en-US" sz="1600" dirty="0"/>
              <a:t>, 2693–2698. </a:t>
            </a:r>
          </a:p>
          <a:p>
            <a:pPr marL="457200" lvl="1" indent="0">
              <a:buNone/>
            </a:pPr>
            <a:r>
              <a:rPr lang="es-ES" sz="1600" dirty="0" smtClean="0">
                <a:sym typeface="Wingdings" panose="05000000000000000000" pitchFamily="2" charset="2"/>
              </a:rPr>
              <a:t> </a:t>
            </a:r>
            <a:r>
              <a:rPr lang="es-ES" sz="1600" dirty="0" err="1" smtClean="0"/>
              <a:t>Mischel</a:t>
            </a:r>
            <a:r>
              <a:rPr lang="es-ES" sz="1600" dirty="0" smtClean="0"/>
              <a:t>, W. (2015). </a:t>
            </a:r>
            <a:r>
              <a:rPr lang="es-ES" sz="1600" i="1" dirty="0" smtClean="0"/>
              <a:t>El test de la golosina</a:t>
            </a:r>
            <a:r>
              <a:rPr lang="es-ES" sz="1600" dirty="0" smtClean="0"/>
              <a:t>. Debate </a:t>
            </a:r>
          </a:p>
          <a:p>
            <a:endParaRPr lang="es-ES" dirty="0"/>
          </a:p>
        </p:txBody>
      </p:sp>
    </p:spTree>
    <p:extLst>
      <p:ext uri="{BB962C8B-B14F-4D97-AF65-F5344CB8AC3E}">
        <p14:creationId xmlns:p14="http://schemas.microsoft.com/office/powerpoint/2010/main" xmlns="" val="2019233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8" name="7 Marcador de contenido"/>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187624" y="1268760"/>
            <a:ext cx="2536624" cy="3888477"/>
          </a:xfrm>
        </p:spPr>
      </p:pic>
      <p:pic>
        <p:nvPicPr>
          <p:cNvPr id="10" name="9 Marcador de contenido"/>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3851920" y="2276872"/>
            <a:ext cx="4688202" cy="2660027"/>
          </a:xfrm>
        </p:spPr>
      </p:pic>
    </p:spTree>
    <p:extLst>
      <p:ext uri="{BB962C8B-B14F-4D97-AF65-F5344CB8AC3E}">
        <p14:creationId xmlns:p14="http://schemas.microsoft.com/office/powerpoint/2010/main" xmlns="" val="145009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noAutofit/>
          </a:bodyPr>
          <a:lstStyle/>
          <a:p>
            <a:r>
              <a:rPr lang="es-ES" sz="2400" dirty="0" smtClean="0"/>
              <a:t>Lo mejor que se puede hacer, sin necesidad de diagnóstico, a nivel del problema</a:t>
            </a:r>
            <a:endParaRPr lang="es-ES" sz="2400" dirty="0"/>
          </a:p>
        </p:txBody>
      </p:sp>
      <p:sp>
        <p:nvSpPr>
          <p:cNvPr id="3" name="2 Marcador de texto"/>
          <p:cNvSpPr>
            <a:spLocks noGrp="1"/>
          </p:cNvSpPr>
          <p:nvPr>
            <p:ph type="body" idx="1"/>
          </p:nvPr>
        </p:nvSpPr>
        <p:spPr>
          <a:xfrm>
            <a:off x="539552" y="1340768"/>
            <a:ext cx="4023360" cy="640080"/>
          </a:xfrm>
        </p:spPr>
        <p:txBody>
          <a:bodyPr/>
          <a:lstStyle/>
          <a:p>
            <a:pPr algn="ctr"/>
            <a:r>
              <a:rPr lang="es-ES" dirty="0" smtClean="0"/>
              <a:t>Para niños de 3-5 años</a:t>
            </a:r>
            <a:endParaRPr lang="es-ES" dirty="0"/>
          </a:p>
        </p:txBody>
      </p:sp>
      <p:sp>
        <p:nvSpPr>
          <p:cNvPr id="5" name="4 Marcador de texto"/>
          <p:cNvSpPr>
            <a:spLocks noGrp="1"/>
          </p:cNvSpPr>
          <p:nvPr>
            <p:ph type="body" sz="half" idx="3"/>
          </p:nvPr>
        </p:nvSpPr>
        <p:spPr>
          <a:xfrm>
            <a:off x="4716016" y="1340768"/>
            <a:ext cx="4023360" cy="640080"/>
          </a:xfrm>
        </p:spPr>
        <p:txBody>
          <a:bodyPr/>
          <a:lstStyle/>
          <a:p>
            <a:pPr algn="ctr"/>
            <a:r>
              <a:rPr lang="es-ES" dirty="0" smtClean="0"/>
              <a:t>Para escolares </a:t>
            </a:r>
            <a:endParaRPr lang="es-ES" dirty="0"/>
          </a:p>
        </p:txBody>
      </p:sp>
      <p:sp>
        <p:nvSpPr>
          <p:cNvPr id="4" name="3 Marcador de contenido"/>
          <p:cNvSpPr>
            <a:spLocks noGrp="1"/>
          </p:cNvSpPr>
          <p:nvPr>
            <p:ph sz="quarter" idx="2"/>
          </p:nvPr>
        </p:nvSpPr>
        <p:spPr>
          <a:xfrm>
            <a:off x="539552" y="1484784"/>
            <a:ext cx="4023360" cy="4114800"/>
          </a:xfrm>
        </p:spPr>
        <p:txBody>
          <a:bodyPr>
            <a:normAutofit fontScale="85000" lnSpcReduction="10000"/>
          </a:bodyPr>
          <a:lstStyle/>
          <a:p>
            <a:endParaRPr lang="es-ES" dirty="0" smtClean="0"/>
          </a:p>
          <a:p>
            <a:pPr marL="0" indent="0">
              <a:buNone/>
            </a:pPr>
            <a:endParaRPr lang="es-ES" dirty="0" smtClean="0"/>
          </a:p>
          <a:p>
            <a:pPr marL="0" indent="0">
              <a:buNone/>
            </a:pPr>
            <a:endParaRPr lang="es-ES" dirty="0" smtClean="0"/>
          </a:p>
          <a:p>
            <a:pPr marL="0" indent="0">
              <a:buNone/>
            </a:pPr>
            <a:r>
              <a:rPr lang="es-ES" dirty="0" smtClean="0"/>
              <a:t>Entrenamiento de padres en el</a:t>
            </a:r>
          </a:p>
          <a:p>
            <a:pPr lvl="1"/>
            <a:r>
              <a:rPr lang="es-ES" dirty="0" smtClean="0"/>
              <a:t>uso de juegos comunes para desarrollo del autocontrol (“Simón dice”; “baile congelado”…) </a:t>
            </a:r>
          </a:p>
          <a:p>
            <a:pPr lvl="1"/>
            <a:r>
              <a:rPr lang="es-ES" dirty="0" smtClean="0"/>
              <a:t>manejo de principios conductuales según diversos </a:t>
            </a:r>
            <a:r>
              <a:rPr lang="es-ES" dirty="0"/>
              <a:t>programas: </a:t>
            </a:r>
            <a:endParaRPr lang="es-ES" dirty="0" smtClean="0"/>
          </a:p>
          <a:p>
            <a:pPr lvl="2"/>
            <a:r>
              <a:rPr lang="es-ES" sz="1500" dirty="0" smtClean="0"/>
              <a:t>Programa </a:t>
            </a:r>
            <a:r>
              <a:rPr lang="es-ES" sz="1500" dirty="0"/>
              <a:t>Parental Positivo; </a:t>
            </a:r>
            <a:endParaRPr lang="es-ES" sz="1500" dirty="0" smtClean="0"/>
          </a:p>
          <a:p>
            <a:pPr lvl="2"/>
            <a:r>
              <a:rPr lang="es-ES" sz="1500" dirty="0" smtClean="0"/>
              <a:t>Años </a:t>
            </a:r>
            <a:r>
              <a:rPr lang="es-ES" sz="1500" dirty="0"/>
              <a:t>increíbles;  </a:t>
            </a:r>
            <a:endParaRPr lang="es-ES" sz="1500" dirty="0" smtClean="0"/>
          </a:p>
          <a:p>
            <a:pPr lvl="2"/>
            <a:r>
              <a:rPr lang="es-ES" sz="1500" dirty="0" smtClean="0"/>
              <a:t>Terapia </a:t>
            </a:r>
            <a:r>
              <a:rPr lang="es-ES" sz="1500" dirty="0"/>
              <a:t>de Interacción Padres-Hijos; </a:t>
            </a:r>
            <a:endParaRPr lang="es-ES" sz="1500" dirty="0" smtClean="0"/>
          </a:p>
          <a:p>
            <a:pPr lvl="2"/>
            <a:r>
              <a:rPr lang="es-ES" sz="1500" dirty="0" smtClean="0"/>
              <a:t>Programa </a:t>
            </a:r>
            <a:r>
              <a:rPr lang="es-ES" sz="1500" dirty="0"/>
              <a:t>Parental Nuevo Bosque</a:t>
            </a:r>
          </a:p>
          <a:p>
            <a:pPr lvl="1"/>
            <a:endParaRPr lang="es-ES" dirty="0" smtClean="0"/>
          </a:p>
          <a:p>
            <a:endParaRPr lang="es-ES" dirty="0"/>
          </a:p>
        </p:txBody>
      </p:sp>
      <p:sp>
        <p:nvSpPr>
          <p:cNvPr id="6" name="5 Marcador de contenido"/>
          <p:cNvSpPr>
            <a:spLocks noGrp="1"/>
          </p:cNvSpPr>
          <p:nvPr>
            <p:ph sz="quarter" idx="4"/>
          </p:nvPr>
        </p:nvSpPr>
        <p:spPr>
          <a:xfrm>
            <a:off x="4716016" y="1484784"/>
            <a:ext cx="4023360" cy="4114800"/>
          </a:xfrm>
        </p:spPr>
        <p:txBody>
          <a:bodyPr>
            <a:normAutofit lnSpcReduction="10000"/>
          </a:bodyPr>
          <a:lstStyle/>
          <a:p>
            <a:pPr lvl="1"/>
            <a:endParaRPr lang="es-ES" sz="1800" dirty="0" smtClean="0"/>
          </a:p>
          <a:p>
            <a:pPr lvl="1"/>
            <a:endParaRPr lang="es-ES" sz="1800" dirty="0" smtClean="0"/>
          </a:p>
          <a:p>
            <a:pPr lvl="1"/>
            <a:endParaRPr lang="es-ES" sz="1800" dirty="0" smtClean="0"/>
          </a:p>
          <a:p>
            <a:pPr lvl="1"/>
            <a:r>
              <a:rPr lang="es-ES" sz="1800" dirty="0" smtClean="0"/>
              <a:t>Intervenciones </a:t>
            </a:r>
            <a:r>
              <a:rPr lang="es-ES" sz="1800" dirty="0"/>
              <a:t>conductuales en el aula</a:t>
            </a:r>
          </a:p>
          <a:p>
            <a:pPr lvl="1"/>
            <a:r>
              <a:rPr lang="es-ES" sz="1800" dirty="0"/>
              <a:t>Programa de autocontrol llevado en el niño</a:t>
            </a:r>
          </a:p>
          <a:p>
            <a:pPr lvl="1"/>
            <a:r>
              <a:rPr lang="es-ES" sz="1800" dirty="0"/>
              <a:t>Mejoras académicas en habilidades específicas</a:t>
            </a:r>
          </a:p>
          <a:p>
            <a:pPr lvl="1"/>
            <a:r>
              <a:rPr lang="es-ES" sz="1800" dirty="0"/>
              <a:t>Programas de comunicación casa-escuela </a:t>
            </a:r>
          </a:p>
          <a:p>
            <a:pPr lvl="1"/>
            <a:r>
              <a:rPr lang="es-ES" sz="1800" dirty="0"/>
              <a:t>Abordaje de dificultades en las relaciones sociales </a:t>
            </a:r>
          </a:p>
          <a:p>
            <a:endParaRPr lang="es-ES" dirty="0"/>
          </a:p>
        </p:txBody>
      </p:sp>
    </p:spTree>
    <p:extLst>
      <p:ext uri="{BB962C8B-B14F-4D97-AF65-F5344CB8AC3E}">
        <p14:creationId xmlns:p14="http://schemas.microsoft.com/office/powerpoint/2010/main" xmlns="" val="2335227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229600" cy="1143000"/>
          </a:xfrm>
        </p:spPr>
        <p:txBody>
          <a:bodyPr>
            <a:noAutofit/>
          </a:bodyPr>
          <a:lstStyle/>
          <a:p>
            <a:r>
              <a:rPr lang="es-ES" sz="3600" dirty="0" smtClean="0"/>
              <a:t>Entrenamiento de padres </a:t>
            </a:r>
            <a:br>
              <a:rPr lang="es-ES" sz="3600" dirty="0" smtClean="0"/>
            </a:br>
            <a:r>
              <a:rPr lang="es-ES" sz="3600" dirty="0" smtClean="0"/>
              <a:t>en uso de juegos comunes</a:t>
            </a:r>
            <a:endParaRPr lang="es-ES" sz="3600" dirty="0"/>
          </a:p>
        </p:txBody>
      </p:sp>
      <p:sp>
        <p:nvSpPr>
          <p:cNvPr id="3" name="2 Marcador de texto"/>
          <p:cNvSpPr>
            <a:spLocks noGrp="1"/>
          </p:cNvSpPr>
          <p:nvPr>
            <p:ph type="body" idx="1"/>
          </p:nvPr>
        </p:nvSpPr>
        <p:spPr>
          <a:xfrm>
            <a:off x="395536" y="1988840"/>
            <a:ext cx="4040188" cy="639762"/>
          </a:xfrm>
        </p:spPr>
        <p:txBody>
          <a:bodyPr/>
          <a:lstStyle/>
          <a:p>
            <a:pPr algn="ctr"/>
            <a:r>
              <a:rPr lang="es-ES" dirty="0" smtClean="0"/>
              <a:t>“Simón dice”</a:t>
            </a:r>
            <a:endParaRPr lang="es-ES" dirty="0"/>
          </a:p>
        </p:txBody>
      </p:sp>
      <p:sp>
        <p:nvSpPr>
          <p:cNvPr id="5" name="4 Marcador de texto"/>
          <p:cNvSpPr>
            <a:spLocks noGrp="1"/>
          </p:cNvSpPr>
          <p:nvPr>
            <p:ph type="body" sz="half" idx="3"/>
          </p:nvPr>
        </p:nvSpPr>
        <p:spPr>
          <a:xfrm>
            <a:off x="4644008" y="1988840"/>
            <a:ext cx="4023360" cy="640080"/>
          </a:xfrm>
        </p:spPr>
        <p:txBody>
          <a:bodyPr/>
          <a:lstStyle/>
          <a:p>
            <a:pPr algn="ctr"/>
            <a:r>
              <a:rPr lang="es-ES" dirty="0" smtClean="0"/>
              <a:t>“Baile congelado”</a:t>
            </a:r>
            <a:endParaRPr lang="es-ES" dirty="0"/>
          </a:p>
        </p:txBody>
      </p:sp>
      <p:pic>
        <p:nvPicPr>
          <p:cNvPr id="7" name="6 Marcador de contenido"/>
          <p:cNvPicPr>
            <a:picLocks noGrp="1" noChangeAspect="1"/>
          </p:cNvPicPr>
          <p:nvPr>
            <p:ph sz="quarter" idx="2"/>
          </p:nvPr>
        </p:nvPicPr>
        <p:blipFill>
          <a:blip r:embed="rId2">
            <a:extLst>
              <a:ext uri="{28A0092B-C50C-407E-A947-70E740481C1C}">
                <a14:useLocalDpi xmlns:a14="http://schemas.microsoft.com/office/drawing/2010/main" xmlns="" val="0"/>
              </a:ext>
            </a:extLst>
          </a:blip>
          <a:stretch>
            <a:fillRect/>
          </a:stretch>
        </p:blipFill>
        <p:spPr>
          <a:xfrm>
            <a:off x="539552" y="2708920"/>
            <a:ext cx="3816424" cy="2862318"/>
          </a:xfrm>
        </p:spPr>
      </p:pic>
      <p:pic>
        <p:nvPicPr>
          <p:cNvPr id="8" name="7 Marcador de contenido"/>
          <p:cNvPicPr>
            <a:picLocks noGrp="1" noChangeAspect="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4499992" y="2780928"/>
            <a:ext cx="4338115" cy="2592288"/>
          </a:xfrm>
        </p:spPr>
      </p:pic>
    </p:spTree>
    <p:extLst>
      <p:ext uri="{BB962C8B-B14F-4D97-AF65-F5344CB8AC3E}">
        <p14:creationId xmlns:p14="http://schemas.microsoft.com/office/powerpoint/2010/main" xmlns="" val="1631113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Entrenamiento de padres </a:t>
            </a:r>
            <a:br>
              <a:rPr lang="es-ES" dirty="0" smtClean="0"/>
            </a:br>
            <a:r>
              <a:rPr lang="es-ES" dirty="0" smtClean="0"/>
              <a:t>en principios conductuales</a:t>
            </a:r>
            <a:endParaRPr lang="es-ES" dirty="0"/>
          </a:p>
        </p:txBody>
      </p:sp>
      <p:sp>
        <p:nvSpPr>
          <p:cNvPr id="3" name="2 Marcador de contenido"/>
          <p:cNvSpPr>
            <a:spLocks noGrp="1"/>
          </p:cNvSpPr>
          <p:nvPr>
            <p:ph idx="1"/>
          </p:nvPr>
        </p:nvSpPr>
        <p:spPr/>
        <p:txBody>
          <a:bodyPr>
            <a:normAutofit/>
          </a:bodyPr>
          <a:lstStyle/>
          <a:p>
            <a:endParaRPr lang="es-ES" dirty="0"/>
          </a:p>
          <a:p>
            <a:endParaRPr lang="es-ES" sz="1500" dirty="0" smtClean="0"/>
          </a:p>
          <a:p>
            <a:r>
              <a:rPr lang="es-ES" sz="1500" dirty="0" err="1" smtClean="0"/>
              <a:t>Pelham</a:t>
            </a:r>
            <a:r>
              <a:rPr lang="es-ES" sz="1500" dirty="0" smtClean="0"/>
              <a:t>, W. E.  et al (2016</a:t>
            </a:r>
            <a:r>
              <a:rPr lang="es-ES" sz="1500" dirty="0"/>
              <a:t>): </a:t>
            </a:r>
            <a:r>
              <a:rPr lang="es-ES" sz="1500" dirty="0" err="1"/>
              <a:t>Treatment</a:t>
            </a:r>
            <a:r>
              <a:rPr lang="es-ES" sz="1500" dirty="0"/>
              <a:t> </a:t>
            </a:r>
            <a:r>
              <a:rPr lang="es-ES" sz="1500" dirty="0" err="1"/>
              <a:t>Sequencing</a:t>
            </a:r>
            <a:r>
              <a:rPr lang="es-ES" sz="1500" dirty="0"/>
              <a:t> </a:t>
            </a:r>
            <a:r>
              <a:rPr lang="es-ES" sz="1500" dirty="0" err="1"/>
              <a:t>for</a:t>
            </a:r>
            <a:r>
              <a:rPr lang="es-ES" sz="1500" dirty="0"/>
              <a:t> </a:t>
            </a:r>
            <a:r>
              <a:rPr lang="es-ES" sz="1500" dirty="0" err="1"/>
              <a:t>Childhood</a:t>
            </a:r>
            <a:r>
              <a:rPr lang="es-ES" sz="1500" dirty="0"/>
              <a:t> ADHD: A </a:t>
            </a:r>
            <a:r>
              <a:rPr lang="es-ES" sz="1500" dirty="0" err="1"/>
              <a:t>Multiple-Randomization</a:t>
            </a:r>
            <a:r>
              <a:rPr lang="es-ES" sz="1500" dirty="0"/>
              <a:t> </a:t>
            </a:r>
            <a:r>
              <a:rPr lang="es-ES" sz="1500" dirty="0" err="1"/>
              <a:t>Study</a:t>
            </a:r>
            <a:r>
              <a:rPr lang="es-ES" sz="1500" dirty="0"/>
              <a:t> of </a:t>
            </a:r>
            <a:r>
              <a:rPr lang="es-ES" sz="1500" dirty="0" err="1"/>
              <a:t>Adaptive</a:t>
            </a:r>
            <a:r>
              <a:rPr lang="es-ES" sz="1500" dirty="0"/>
              <a:t> </a:t>
            </a:r>
            <a:r>
              <a:rPr lang="es-ES" sz="1500" dirty="0" err="1"/>
              <a:t>Medication</a:t>
            </a:r>
            <a:r>
              <a:rPr lang="es-ES" sz="1500" dirty="0"/>
              <a:t> and </a:t>
            </a:r>
            <a:r>
              <a:rPr lang="es-ES" sz="1500" dirty="0" err="1"/>
              <a:t>Behavioral</a:t>
            </a:r>
            <a:r>
              <a:rPr lang="es-ES" sz="1500" dirty="0"/>
              <a:t> </a:t>
            </a:r>
            <a:r>
              <a:rPr lang="es-ES" sz="1500" dirty="0" err="1" smtClean="0"/>
              <a:t>Interventions</a:t>
            </a:r>
            <a:r>
              <a:rPr lang="es-ES" sz="1500" dirty="0" smtClean="0"/>
              <a:t>.  </a:t>
            </a:r>
            <a:r>
              <a:rPr lang="es-ES" sz="1500" i="1" dirty="0"/>
              <a:t>Journal of </a:t>
            </a:r>
            <a:r>
              <a:rPr lang="es-ES" sz="1500" i="1" dirty="0" err="1"/>
              <a:t>Clinical</a:t>
            </a:r>
            <a:r>
              <a:rPr lang="es-ES" sz="1500" i="1" dirty="0"/>
              <a:t> </a:t>
            </a:r>
            <a:r>
              <a:rPr lang="es-ES" sz="1500" i="1" dirty="0" err="1"/>
              <a:t>Child</a:t>
            </a:r>
            <a:r>
              <a:rPr lang="es-ES" sz="1500" i="1" dirty="0"/>
              <a:t> &amp; </a:t>
            </a:r>
            <a:r>
              <a:rPr lang="es-ES" sz="1500" i="1" dirty="0" err="1"/>
              <a:t>Adolescent</a:t>
            </a:r>
            <a:r>
              <a:rPr lang="es-ES" sz="1500" i="1" dirty="0"/>
              <a:t> </a:t>
            </a:r>
            <a:r>
              <a:rPr lang="es-ES" sz="1500" i="1" dirty="0" smtClean="0"/>
              <a:t>Psychology, 45, </a:t>
            </a:r>
            <a:r>
              <a:rPr lang="es-ES" sz="1500" dirty="0" smtClean="0"/>
              <a:t>396-415</a:t>
            </a:r>
            <a:r>
              <a:rPr lang="es-ES" sz="1500" dirty="0"/>
              <a:t>.</a:t>
            </a:r>
            <a:r>
              <a:rPr lang="es-ES" sz="1500" b="1" dirty="0"/>
              <a:t> </a:t>
            </a:r>
            <a:endParaRPr lang="es-ES" sz="1500" dirty="0" smtClean="0"/>
          </a:p>
          <a:p>
            <a:endParaRPr lang="es-ES" sz="1500" b="1" dirty="0" smtClean="0"/>
          </a:p>
          <a:p>
            <a:r>
              <a:rPr lang="es-ES" sz="1500" b="1" dirty="0" smtClean="0"/>
              <a:t>Ensayo aleatorio de asignación secuencial múltiple</a:t>
            </a:r>
            <a:r>
              <a:rPr lang="es-ES" sz="1500" dirty="0" smtClean="0"/>
              <a:t>: </a:t>
            </a:r>
          </a:p>
          <a:p>
            <a:pPr lvl="1"/>
            <a:r>
              <a:rPr lang="es-ES" sz="1600" dirty="0" smtClean="0"/>
              <a:t>Empezar con modificación de conducta mejor que empezar con medicación </a:t>
            </a:r>
          </a:p>
          <a:p>
            <a:pPr lvl="1"/>
            <a:r>
              <a:rPr lang="es-ES" sz="1600" dirty="0" smtClean="0"/>
              <a:t>La peor opción fue empezar con medicación y añadir modificación de conducta </a:t>
            </a:r>
          </a:p>
          <a:p>
            <a:pPr lvl="1"/>
            <a:r>
              <a:rPr lang="es-ES" sz="1600" dirty="0" smtClean="0"/>
              <a:t>La opción de medicación de conducta 700 $ más barata por año que la medicación</a:t>
            </a:r>
          </a:p>
        </p:txBody>
      </p:sp>
    </p:spTree>
    <p:extLst>
      <p:ext uri="{BB962C8B-B14F-4D97-AF65-F5344CB8AC3E}">
        <p14:creationId xmlns:p14="http://schemas.microsoft.com/office/powerpoint/2010/main" xmlns="" val="300229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Revisiones revisadas</a:t>
            </a:r>
            <a:endParaRPr lang="es-ES" dirty="0"/>
          </a:p>
        </p:txBody>
      </p:sp>
      <p:sp>
        <p:nvSpPr>
          <p:cNvPr id="3" name="2 Marcador de contenido"/>
          <p:cNvSpPr>
            <a:spLocks noGrp="1"/>
          </p:cNvSpPr>
          <p:nvPr>
            <p:ph idx="1"/>
          </p:nvPr>
        </p:nvSpPr>
        <p:spPr/>
        <p:txBody>
          <a:bodyPr>
            <a:normAutofit fontScale="92500" lnSpcReduction="20000"/>
          </a:bodyPr>
          <a:lstStyle/>
          <a:p>
            <a:endParaRPr lang="es-ES" sz="1600" dirty="0" smtClean="0"/>
          </a:p>
          <a:p>
            <a:r>
              <a:rPr lang="es-ES" sz="1600" dirty="0" err="1" smtClean="0"/>
              <a:t>Cortese</a:t>
            </a:r>
            <a:r>
              <a:rPr lang="es-ES" sz="1600" dirty="0" smtClean="0"/>
              <a:t>, S. (2012). </a:t>
            </a:r>
            <a:r>
              <a:rPr lang="en-US" sz="1600" dirty="0" smtClean="0"/>
              <a:t>The neurobiology and genetics of Attention-Deficit/Hyperactivity Disorder (ADHD): what every clinician should know. </a:t>
            </a:r>
            <a:r>
              <a:rPr lang="nl-NL" sz="1600" i="1" dirty="0" smtClean="0"/>
              <a:t>European Journal of Paediatric Neurology, 16</a:t>
            </a:r>
            <a:r>
              <a:rPr lang="nl-NL" sz="1600" dirty="0" smtClean="0"/>
              <a:t>, 422-433.</a:t>
            </a:r>
          </a:p>
          <a:p>
            <a:r>
              <a:rPr lang="es-ES" sz="1600" dirty="0" err="1" smtClean="0"/>
              <a:t>Faraone</a:t>
            </a:r>
            <a:r>
              <a:rPr lang="es-ES" sz="1600" dirty="0" smtClean="0"/>
              <a:t> S. V. et al. (2015). </a:t>
            </a:r>
            <a:r>
              <a:rPr lang="es-ES" sz="1600" dirty="0" err="1" smtClean="0"/>
              <a:t>Attention</a:t>
            </a:r>
            <a:r>
              <a:rPr lang="es-ES" sz="1600" dirty="0" smtClean="0"/>
              <a:t> </a:t>
            </a:r>
            <a:r>
              <a:rPr lang="es-ES" sz="1600" dirty="0" err="1" smtClean="0"/>
              <a:t>deficit</a:t>
            </a:r>
            <a:r>
              <a:rPr lang="es-ES" sz="1600" dirty="0" smtClean="0"/>
              <a:t> </a:t>
            </a:r>
            <a:r>
              <a:rPr lang="es-ES" sz="1600" dirty="0" err="1" smtClean="0"/>
              <a:t>hyperactivity</a:t>
            </a:r>
            <a:r>
              <a:rPr lang="es-ES" sz="1600" dirty="0" smtClean="0"/>
              <a:t> </a:t>
            </a:r>
            <a:r>
              <a:rPr lang="es-ES" sz="1600" dirty="0" err="1" smtClean="0"/>
              <a:t>disorder</a:t>
            </a:r>
            <a:r>
              <a:rPr lang="es-ES" sz="1600" dirty="0" smtClean="0"/>
              <a:t>.  </a:t>
            </a:r>
            <a:r>
              <a:rPr lang="es-ES" sz="1600" i="1" dirty="0" err="1" smtClean="0"/>
              <a:t>Nature</a:t>
            </a:r>
            <a:r>
              <a:rPr lang="es-ES" sz="1600" i="1" dirty="0" smtClean="0"/>
              <a:t> </a:t>
            </a:r>
            <a:r>
              <a:rPr lang="es-ES" sz="1600" i="1" dirty="0" err="1" smtClean="0"/>
              <a:t>Reviews</a:t>
            </a:r>
            <a:r>
              <a:rPr lang="es-ES" sz="1600" i="1" dirty="0" smtClean="0"/>
              <a:t>: </a:t>
            </a:r>
            <a:r>
              <a:rPr lang="es-ES" sz="1600" i="1" dirty="0" err="1" smtClean="0"/>
              <a:t>Disease</a:t>
            </a:r>
            <a:r>
              <a:rPr lang="es-ES" sz="1600" i="1" dirty="0" smtClean="0"/>
              <a:t> Primers</a:t>
            </a:r>
            <a:r>
              <a:rPr lang="es-ES" sz="1600" dirty="0" smtClean="0"/>
              <a:t>,15020. </a:t>
            </a:r>
          </a:p>
          <a:p>
            <a:r>
              <a:rPr lang="en-US" sz="1600" dirty="0" smtClean="0"/>
              <a:t>Gallo, E. F., &amp; Posner, J. (2016). Moving towards causality in attention-deficit hyperactivity disorder: overview of neural and genetic mechanisms. </a:t>
            </a:r>
            <a:r>
              <a:rPr lang="en-US" sz="1600" i="1" dirty="0" smtClean="0"/>
              <a:t>Lancet Psychiatry</a:t>
            </a:r>
            <a:r>
              <a:rPr lang="en-US" sz="1600" dirty="0" smtClean="0"/>
              <a:t>, 3(6), 555–567. </a:t>
            </a:r>
          </a:p>
          <a:p>
            <a:r>
              <a:rPr lang="en-US" sz="1600" dirty="0" err="1" smtClean="0"/>
              <a:t>Hervás</a:t>
            </a:r>
            <a:r>
              <a:rPr lang="en-US" sz="1600" dirty="0" smtClean="0"/>
              <a:t>, A. et al. (2016). Delphi Consensus on Attention Deficit Hyperactivity Disorder (ADHD): evaluation by a panel of experts. </a:t>
            </a:r>
            <a:r>
              <a:rPr lang="pt-BR" sz="1600" i="1" dirty="0" err="1" smtClean="0"/>
              <a:t>Actas</a:t>
            </a:r>
            <a:r>
              <a:rPr lang="pt-BR" sz="1600" i="1" dirty="0" smtClean="0"/>
              <a:t> </a:t>
            </a:r>
            <a:r>
              <a:rPr lang="pt-BR" sz="1600" i="1" dirty="0" err="1" smtClean="0"/>
              <a:t>Esp</a:t>
            </a:r>
            <a:r>
              <a:rPr lang="pt-BR" sz="1600" i="1" dirty="0" smtClean="0"/>
              <a:t> Psiquiatria, 44</a:t>
            </a:r>
            <a:r>
              <a:rPr lang="pt-BR" sz="1600" dirty="0" smtClean="0"/>
              <a:t>:231-43. </a:t>
            </a:r>
            <a:endParaRPr lang="en-US" sz="1600" dirty="0" smtClean="0"/>
          </a:p>
          <a:p>
            <a:r>
              <a:rPr lang="es-ES" sz="1600" dirty="0" err="1" smtClean="0"/>
              <a:t>Hoogman</a:t>
            </a:r>
            <a:r>
              <a:rPr lang="es-ES" sz="1600" dirty="0" smtClean="0"/>
              <a:t>, M. et al. (2017). Subcortical </a:t>
            </a:r>
            <a:r>
              <a:rPr lang="es-ES" sz="1600" dirty="0" err="1" smtClean="0"/>
              <a:t>brain</a:t>
            </a:r>
            <a:r>
              <a:rPr lang="es-ES" sz="1600" dirty="0" smtClean="0"/>
              <a:t> </a:t>
            </a:r>
            <a:r>
              <a:rPr lang="es-ES" sz="1600" dirty="0" err="1" smtClean="0"/>
              <a:t>volume</a:t>
            </a:r>
            <a:r>
              <a:rPr lang="es-ES" sz="1600" dirty="0" smtClean="0"/>
              <a:t> </a:t>
            </a:r>
            <a:r>
              <a:rPr lang="es-ES" sz="1600" dirty="0" err="1" smtClean="0"/>
              <a:t>differences</a:t>
            </a:r>
            <a:r>
              <a:rPr lang="es-ES" sz="1600" dirty="0" smtClean="0"/>
              <a:t> in </a:t>
            </a:r>
            <a:r>
              <a:rPr lang="es-ES" sz="1600" dirty="0" err="1" smtClean="0"/>
              <a:t>participants</a:t>
            </a:r>
            <a:r>
              <a:rPr lang="es-ES" sz="1600" dirty="0" smtClean="0"/>
              <a:t> </a:t>
            </a:r>
            <a:r>
              <a:rPr lang="es-ES" sz="1600" dirty="0" err="1" smtClean="0"/>
              <a:t>with</a:t>
            </a:r>
            <a:r>
              <a:rPr lang="es-ES" sz="1600" dirty="0" smtClean="0"/>
              <a:t> </a:t>
            </a:r>
            <a:r>
              <a:rPr lang="es-ES" sz="1600" dirty="0" err="1" smtClean="0"/>
              <a:t>attention</a:t>
            </a:r>
            <a:r>
              <a:rPr lang="es-ES" sz="1600" dirty="0" smtClean="0"/>
              <a:t> </a:t>
            </a:r>
            <a:r>
              <a:rPr lang="es-ES" sz="1600" dirty="0" err="1" smtClean="0"/>
              <a:t>deficit</a:t>
            </a:r>
            <a:r>
              <a:rPr lang="es-ES" sz="1600" dirty="0" smtClean="0"/>
              <a:t> </a:t>
            </a:r>
            <a:r>
              <a:rPr lang="es-ES" sz="1600" dirty="0" err="1" smtClean="0"/>
              <a:t>hyperactivity</a:t>
            </a:r>
            <a:r>
              <a:rPr lang="es-ES" sz="1600" dirty="0" smtClean="0"/>
              <a:t> </a:t>
            </a:r>
            <a:r>
              <a:rPr lang="es-ES" sz="1600" dirty="0" err="1" smtClean="0"/>
              <a:t>disorder</a:t>
            </a:r>
            <a:r>
              <a:rPr lang="es-ES" sz="1600" dirty="0" smtClean="0"/>
              <a:t> in </a:t>
            </a:r>
            <a:r>
              <a:rPr lang="es-ES" sz="1600" dirty="0" err="1" smtClean="0"/>
              <a:t>children</a:t>
            </a:r>
            <a:r>
              <a:rPr lang="es-ES" sz="1600" dirty="0" smtClean="0"/>
              <a:t> and </a:t>
            </a:r>
            <a:r>
              <a:rPr lang="es-ES" sz="1600" dirty="0" err="1" smtClean="0"/>
              <a:t>adults</a:t>
            </a:r>
            <a:r>
              <a:rPr lang="es-ES" sz="1600" dirty="0" smtClean="0"/>
              <a:t>: a </a:t>
            </a:r>
            <a:r>
              <a:rPr lang="es-ES" sz="1600" dirty="0" err="1" smtClean="0"/>
              <a:t>cross-sectional</a:t>
            </a:r>
            <a:r>
              <a:rPr lang="es-ES" sz="1600" dirty="0" smtClean="0"/>
              <a:t> mega-</a:t>
            </a:r>
            <a:r>
              <a:rPr lang="es-ES" sz="1600" dirty="0" err="1" smtClean="0"/>
              <a:t>analysis</a:t>
            </a:r>
            <a:r>
              <a:rPr lang="es-ES" sz="1600" dirty="0" smtClean="0"/>
              <a:t>. </a:t>
            </a:r>
            <a:r>
              <a:rPr lang="es-ES" sz="1600" i="1" dirty="0" err="1" smtClean="0"/>
              <a:t>Lancet</a:t>
            </a:r>
            <a:r>
              <a:rPr lang="es-ES" sz="1600" i="1" dirty="0" smtClean="0"/>
              <a:t> </a:t>
            </a:r>
            <a:r>
              <a:rPr lang="es-ES" sz="1600" i="1" dirty="0" err="1" smtClean="0"/>
              <a:t>Psychiatry</a:t>
            </a:r>
            <a:r>
              <a:rPr lang="es-ES" sz="1600" i="1" dirty="0" smtClean="0"/>
              <a:t>. 16</a:t>
            </a:r>
            <a:r>
              <a:rPr lang="es-ES" sz="1600" dirty="0" smtClean="0"/>
              <a:t>. </a:t>
            </a:r>
          </a:p>
          <a:p>
            <a:r>
              <a:rPr lang="es-ES" sz="1600" dirty="0" err="1" smtClean="0"/>
              <a:t>Kooij</a:t>
            </a:r>
            <a:r>
              <a:rPr lang="es-ES" sz="1600" dirty="0" smtClean="0"/>
              <a:t>, S. J. et al. (2010). </a:t>
            </a:r>
            <a:r>
              <a:rPr lang="es-ES" sz="1600" dirty="0" err="1" smtClean="0"/>
              <a:t>European</a:t>
            </a:r>
            <a:r>
              <a:rPr lang="es-ES" sz="1600" dirty="0" smtClean="0"/>
              <a:t> </a:t>
            </a:r>
            <a:r>
              <a:rPr lang="es-ES" sz="1600" dirty="0" err="1" smtClean="0"/>
              <a:t>consensus</a:t>
            </a:r>
            <a:r>
              <a:rPr lang="es-ES" sz="1600" dirty="0" smtClean="0"/>
              <a:t> </a:t>
            </a:r>
            <a:r>
              <a:rPr lang="es-ES" sz="1600" dirty="0" err="1" smtClean="0"/>
              <a:t>statement</a:t>
            </a:r>
            <a:r>
              <a:rPr lang="es-ES" sz="1600" dirty="0" smtClean="0"/>
              <a:t> </a:t>
            </a:r>
            <a:r>
              <a:rPr lang="es-ES" sz="1600" dirty="0" err="1" smtClean="0"/>
              <a:t>on</a:t>
            </a:r>
            <a:r>
              <a:rPr lang="es-ES" sz="1600" dirty="0" smtClean="0"/>
              <a:t> diagnosis and </a:t>
            </a:r>
            <a:r>
              <a:rPr lang="es-ES" sz="1600" dirty="0" err="1" smtClean="0"/>
              <a:t>treatment</a:t>
            </a:r>
            <a:r>
              <a:rPr lang="es-ES" sz="1600" dirty="0" smtClean="0"/>
              <a:t> of </a:t>
            </a:r>
            <a:r>
              <a:rPr lang="es-ES" sz="1600" dirty="0" err="1" smtClean="0"/>
              <a:t>adult</a:t>
            </a:r>
            <a:r>
              <a:rPr lang="es-ES" sz="1600" dirty="0" smtClean="0"/>
              <a:t> ADHD: The </a:t>
            </a:r>
            <a:r>
              <a:rPr lang="es-ES" sz="1600" dirty="0" err="1" smtClean="0"/>
              <a:t>European</a:t>
            </a:r>
            <a:r>
              <a:rPr lang="es-ES" sz="1600" dirty="0" smtClean="0"/>
              <a:t> Network </a:t>
            </a:r>
            <a:r>
              <a:rPr lang="es-ES" sz="1600" dirty="0" err="1" smtClean="0"/>
              <a:t>Adult</a:t>
            </a:r>
            <a:r>
              <a:rPr lang="es-ES" sz="1600" dirty="0" smtClean="0"/>
              <a:t> ADHD. </a:t>
            </a:r>
            <a:r>
              <a:rPr lang="es-ES" sz="1600" i="1" dirty="0" smtClean="0"/>
              <a:t>BMC </a:t>
            </a:r>
            <a:r>
              <a:rPr lang="es-ES" sz="1600" i="1" dirty="0" err="1" smtClean="0"/>
              <a:t>Psychiatry</a:t>
            </a:r>
            <a:r>
              <a:rPr lang="es-ES" sz="1600" i="1" dirty="0" smtClean="0"/>
              <a:t>, 10</a:t>
            </a:r>
            <a:r>
              <a:rPr lang="es-ES" sz="1600" dirty="0" smtClean="0"/>
              <a:t>, 67. </a:t>
            </a:r>
          </a:p>
          <a:p>
            <a:r>
              <a:rPr lang="es-ES" sz="1600" dirty="0" err="1" smtClean="0"/>
              <a:t>Tarver</a:t>
            </a:r>
            <a:r>
              <a:rPr lang="es-ES" sz="1600" dirty="0" smtClean="0"/>
              <a:t>, J., </a:t>
            </a:r>
            <a:r>
              <a:rPr lang="es-ES" sz="1600" dirty="0" err="1" smtClean="0"/>
              <a:t>Daley</a:t>
            </a:r>
            <a:r>
              <a:rPr lang="es-ES" sz="1600" dirty="0" smtClean="0"/>
              <a:t>, D. &amp; Sayal, K. (2014), </a:t>
            </a:r>
            <a:r>
              <a:rPr lang="es-ES" sz="1600" dirty="0" err="1" smtClean="0"/>
              <a:t>Attention-deficit</a:t>
            </a:r>
            <a:r>
              <a:rPr lang="es-ES" sz="1600" dirty="0" smtClean="0"/>
              <a:t> </a:t>
            </a:r>
            <a:r>
              <a:rPr lang="es-ES" sz="1600" dirty="0" err="1" smtClean="0"/>
              <a:t>hyperactivity</a:t>
            </a:r>
            <a:r>
              <a:rPr lang="es-ES" sz="1600" dirty="0" smtClean="0"/>
              <a:t> </a:t>
            </a:r>
            <a:r>
              <a:rPr lang="es-ES" sz="1600" dirty="0" err="1" smtClean="0"/>
              <a:t>disorder</a:t>
            </a:r>
            <a:r>
              <a:rPr lang="es-ES" sz="1600" dirty="0" smtClean="0"/>
              <a:t> (ADHD): </a:t>
            </a:r>
            <a:r>
              <a:rPr lang="es-ES" sz="1600" dirty="0" err="1" smtClean="0"/>
              <a:t>an</a:t>
            </a:r>
            <a:r>
              <a:rPr lang="es-ES" sz="1600" dirty="0" smtClean="0"/>
              <a:t> </a:t>
            </a:r>
            <a:r>
              <a:rPr lang="es-ES" sz="1600" dirty="0" err="1" smtClean="0"/>
              <a:t>updated</a:t>
            </a:r>
            <a:r>
              <a:rPr lang="es-ES" sz="1600" dirty="0" smtClean="0"/>
              <a:t> </a:t>
            </a:r>
            <a:r>
              <a:rPr lang="es-ES" sz="1600" dirty="0" err="1" smtClean="0"/>
              <a:t>review</a:t>
            </a:r>
            <a:r>
              <a:rPr lang="es-ES" sz="1600" dirty="0" smtClean="0"/>
              <a:t> of </a:t>
            </a:r>
            <a:r>
              <a:rPr lang="es-ES" sz="1600" dirty="0" err="1" smtClean="0"/>
              <a:t>the</a:t>
            </a:r>
            <a:r>
              <a:rPr lang="es-ES" sz="1600" dirty="0" smtClean="0"/>
              <a:t> </a:t>
            </a:r>
            <a:r>
              <a:rPr lang="es-ES" sz="1600" dirty="0" err="1" smtClean="0"/>
              <a:t>essential</a:t>
            </a:r>
            <a:r>
              <a:rPr lang="es-ES" sz="1600" dirty="0" smtClean="0"/>
              <a:t> </a:t>
            </a:r>
            <a:r>
              <a:rPr lang="es-ES" sz="1600" dirty="0" err="1" smtClean="0"/>
              <a:t>facts</a:t>
            </a:r>
            <a:r>
              <a:rPr lang="es-ES" sz="1600" dirty="0" smtClean="0"/>
              <a:t>. </a:t>
            </a:r>
            <a:r>
              <a:rPr lang="es-ES" sz="1600" i="1" dirty="0" err="1" smtClean="0"/>
              <a:t>Child</a:t>
            </a:r>
            <a:r>
              <a:rPr lang="es-ES" sz="1600" i="1" dirty="0" smtClean="0"/>
              <a:t> </a:t>
            </a:r>
            <a:r>
              <a:rPr lang="es-ES" sz="1600" i="1" dirty="0" err="1" smtClean="0"/>
              <a:t>Care</a:t>
            </a:r>
            <a:r>
              <a:rPr lang="es-ES" sz="1600" i="1" dirty="0" smtClean="0"/>
              <a:t> </a:t>
            </a:r>
            <a:r>
              <a:rPr lang="es-ES" sz="1600" i="1" dirty="0" err="1" smtClean="0"/>
              <a:t>Health</a:t>
            </a:r>
            <a:r>
              <a:rPr lang="es-ES" sz="1600" i="1" dirty="0" smtClean="0"/>
              <a:t> and </a:t>
            </a:r>
            <a:r>
              <a:rPr lang="es-ES" sz="1600" i="1" dirty="0" err="1" smtClean="0"/>
              <a:t>Development</a:t>
            </a:r>
            <a:r>
              <a:rPr lang="es-ES" sz="1600" i="1" dirty="0" smtClean="0"/>
              <a:t>, 40</a:t>
            </a:r>
            <a:r>
              <a:rPr lang="es-ES" sz="1600" dirty="0" smtClean="0"/>
              <a:t>, 762–774. </a:t>
            </a:r>
          </a:p>
          <a:p>
            <a:r>
              <a:rPr lang="es-ES" sz="1600" dirty="0" err="1" smtClean="0"/>
              <a:t>Thapar</a:t>
            </a:r>
            <a:r>
              <a:rPr lang="es-ES" sz="1600" dirty="0" smtClean="0"/>
              <a:t>, A. &amp; Cooper, M. (2016). </a:t>
            </a:r>
            <a:r>
              <a:rPr lang="es-ES" sz="1600" dirty="0" err="1" smtClean="0"/>
              <a:t>Attention</a:t>
            </a:r>
            <a:r>
              <a:rPr lang="es-ES" sz="1600" dirty="0" smtClean="0"/>
              <a:t> </a:t>
            </a:r>
            <a:r>
              <a:rPr lang="es-ES" sz="1600" dirty="0" err="1" smtClean="0"/>
              <a:t>deficit</a:t>
            </a:r>
            <a:r>
              <a:rPr lang="es-ES" sz="1600" dirty="0" smtClean="0"/>
              <a:t> </a:t>
            </a:r>
            <a:r>
              <a:rPr lang="es-ES" sz="1600" dirty="0" err="1" smtClean="0"/>
              <a:t>hyperactivity</a:t>
            </a:r>
            <a:r>
              <a:rPr lang="es-ES" sz="1600" dirty="0" smtClean="0"/>
              <a:t> </a:t>
            </a:r>
            <a:r>
              <a:rPr lang="es-ES" sz="1600" dirty="0" err="1" smtClean="0"/>
              <a:t>disorder</a:t>
            </a:r>
            <a:r>
              <a:rPr lang="es-ES" sz="1600" dirty="0" smtClean="0"/>
              <a:t>. </a:t>
            </a:r>
            <a:r>
              <a:rPr lang="es-ES" sz="1600" i="1" dirty="0" err="1" smtClean="0"/>
              <a:t>Lancet</a:t>
            </a:r>
            <a:r>
              <a:rPr lang="es-ES" sz="1600" i="1" dirty="0" smtClean="0"/>
              <a:t> 387</a:t>
            </a:r>
            <a:r>
              <a:rPr lang="es-ES" sz="1600" dirty="0" smtClean="0"/>
              <a:t>(10024), 1240-1250. </a:t>
            </a:r>
          </a:p>
          <a:p>
            <a:r>
              <a:rPr lang="es-ES" sz="1600" dirty="0" err="1" smtClean="0"/>
              <a:t>Thapar</a:t>
            </a:r>
            <a:r>
              <a:rPr lang="es-ES" sz="1600" dirty="0" smtClean="0"/>
              <a:t>, A, Cooper M, </a:t>
            </a:r>
            <a:r>
              <a:rPr lang="es-ES" sz="1600" dirty="0" err="1" smtClean="0"/>
              <a:t>Eyre</a:t>
            </a:r>
            <a:r>
              <a:rPr lang="es-ES" sz="1600" dirty="0" smtClean="0"/>
              <a:t> O, </a:t>
            </a:r>
            <a:r>
              <a:rPr lang="es-ES" sz="1600" dirty="0" err="1" smtClean="0"/>
              <a:t>Langley</a:t>
            </a:r>
            <a:r>
              <a:rPr lang="es-ES" sz="1600" dirty="0" smtClean="0"/>
              <a:t> K.. (2013). </a:t>
            </a:r>
            <a:r>
              <a:rPr lang="es-ES" sz="1600" dirty="0" err="1" smtClean="0"/>
              <a:t>Practitioner</a:t>
            </a:r>
            <a:r>
              <a:rPr lang="es-ES" sz="1600" dirty="0" smtClean="0"/>
              <a:t> </a:t>
            </a:r>
            <a:r>
              <a:rPr lang="es-ES" sz="1600" dirty="0" err="1" smtClean="0"/>
              <a:t>Review</a:t>
            </a:r>
            <a:r>
              <a:rPr lang="es-ES" sz="1600" dirty="0" smtClean="0"/>
              <a:t>: </a:t>
            </a:r>
            <a:r>
              <a:rPr lang="es-ES" sz="1600" dirty="0" err="1" smtClean="0"/>
              <a:t>What</a:t>
            </a:r>
            <a:r>
              <a:rPr lang="es-ES" sz="1600" dirty="0" smtClean="0"/>
              <a:t> </a:t>
            </a:r>
            <a:r>
              <a:rPr lang="es-ES" sz="1600" dirty="0" err="1" smtClean="0"/>
              <a:t>have</a:t>
            </a:r>
            <a:r>
              <a:rPr lang="es-ES" sz="1600" dirty="0" smtClean="0"/>
              <a:t> </a:t>
            </a:r>
            <a:r>
              <a:rPr lang="es-ES" sz="1600" dirty="0" err="1" smtClean="0"/>
              <a:t>we</a:t>
            </a:r>
            <a:r>
              <a:rPr lang="es-ES" sz="1600" dirty="0" smtClean="0"/>
              <a:t> </a:t>
            </a:r>
            <a:r>
              <a:rPr lang="es-ES" sz="1600" dirty="0" err="1" smtClean="0"/>
              <a:t>learnt</a:t>
            </a:r>
            <a:r>
              <a:rPr lang="es-ES" sz="1600" dirty="0" smtClean="0"/>
              <a:t> </a:t>
            </a:r>
            <a:r>
              <a:rPr lang="es-ES" sz="1600" dirty="0" err="1" smtClean="0"/>
              <a:t>about</a:t>
            </a:r>
            <a:r>
              <a:rPr lang="es-ES" sz="1600" dirty="0" smtClean="0"/>
              <a:t> </a:t>
            </a:r>
            <a:r>
              <a:rPr lang="es-ES" sz="1600" dirty="0" err="1" smtClean="0"/>
              <a:t>the</a:t>
            </a:r>
            <a:r>
              <a:rPr lang="es-ES" sz="1600" dirty="0" smtClean="0"/>
              <a:t> causes of ADHD? </a:t>
            </a:r>
            <a:r>
              <a:rPr lang="es-ES" sz="1600" i="1" dirty="0" smtClean="0"/>
              <a:t>Journal of </a:t>
            </a:r>
            <a:r>
              <a:rPr lang="es-ES" sz="1600" i="1" dirty="0" err="1" smtClean="0"/>
              <a:t>Child</a:t>
            </a:r>
            <a:r>
              <a:rPr lang="es-ES" sz="1600" i="1" dirty="0" smtClean="0"/>
              <a:t> </a:t>
            </a:r>
            <a:r>
              <a:rPr lang="es-ES" sz="1600" i="1" dirty="0" err="1" smtClean="0"/>
              <a:t>Psychol</a:t>
            </a:r>
            <a:r>
              <a:rPr lang="es-ES" sz="1600" i="1" dirty="0" smtClean="0"/>
              <a:t> and </a:t>
            </a:r>
            <a:r>
              <a:rPr lang="es-ES" sz="1600" i="1" dirty="0" err="1" smtClean="0"/>
              <a:t>Psychiatry</a:t>
            </a:r>
            <a:r>
              <a:rPr lang="es-ES" sz="1600" i="1" dirty="0" smtClean="0"/>
              <a:t>,  54</a:t>
            </a:r>
            <a:r>
              <a:rPr lang="es-ES" sz="1600" dirty="0" smtClean="0"/>
              <a:t>:3–16.</a:t>
            </a:r>
          </a:p>
        </p:txBody>
      </p:sp>
    </p:spTree>
    <p:extLst>
      <p:ext uri="{BB962C8B-B14F-4D97-AF65-F5344CB8AC3E}">
        <p14:creationId xmlns:p14="http://schemas.microsoft.com/office/powerpoint/2010/main" xmlns="" val="975502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noChangeArrowheads="1"/>
          </p:cNvSpPr>
          <p:nvPr/>
        </p:nvSpPr>
        <p:spPr bwMode="auto">
          <a:xfrm>
            <a:off x="533400" y="836712"/>
            <a:ext cx="8077200" cy="45243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9pPr>
          </a:lstStyle>
          <a:p>
            <a:r>
              <a:rPr lang="en-US" altLang="es-ES" sz="2000" dirty="0" smtClean="0"/>
              <a:t>	</a:t>
            </a:r>
            <a:r>
              <a:rPr lang="en-US" altLang="es-ES" sz="2000" dirty="0" err="1" smtClean="0"/>
              <a:t>Diseño</a:t>
            </a:r>
            <a:r>
              <a:rPr lang="en-US" altLang="es-ES" sz="2000" dirty="0" smtClean="0"/>
              <a:t> del </a:t>
            </a:r>
            <a:r>
              <a:rPr lang="en-US" altLang="es-ES" sz="2000" dirty="0" err="1" smtClean="0"/>
              <a:t>estudio</a:t>
            </a:r>
            <a:r>
              <a:rPr lang="en-US" altLang="es-ES" sz="2000" dirty="0" smtClean="0"/>
              <a:t> de Pelham et al (2016)</a:t>
            </a:r>
            <a:endParaRPr lang="en-US" altLang="es-ES" sz="2000" dirty="0"/>
          </a:p>
        </p:txBody>
      </p:sp>
      <p:sp>
        <p:nvSpPr>
          <p:cNvPr id="3074" name="AutoShape 2"/>
          <p:cNvSpPr>
            <a:spLocks noChangeArrowheads="1"/>
          </p:cNvSpPr>
          <p:nvPr/>
        </p:nvSpPr>
        <p:spPr bwMode="auto">
          <a:xfrm>
            <a:off x="533400" y="5254625"/>
            <a:ext cx="8382000" cy="9906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9pPr>
          </a:lstStyle>
          <a:p>
            <a:r>
              <a:rPr lang="en-US" altLang="es-ES" sz="700" dirty="0" smtClean="0"/>
              <a:t>	</a:t>
            </a:r>
            <a:endParaRPr lang="en-US" altLang="es-ES" sz="7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28188" y="2420888"/>
            <a:ext cx="7482412" cy="235696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619042803"/>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noChangeArrowheads="1"/>
          </p:cNvSpPr>
          <p:nvPr/>
        </p:nvSpPr>
        <p:spPr bwMode="auto">
          <a:xfrm>
            <a:off x="613645" y="5733256"/>
            <a:ext cx="8077200" cy="45243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9pPr>
          </a:lstStyle>
          <a:p>
            <a:r>
              <a:rPr lang="en-US" altLang="es-ES" sz="900" i="1" dirty="0" smtClean="0"/>
              <a:t>	Notes</a:t>
            </a:r>
            <a:r>
              <a:rPr lang="en-US" altLang="es-ES" sz="900" dirty="0"/>
              <a:t>: Error bars indicate 95% confidence intervals about the means. The upper bound for the MB protocol on out-of-class disciplinary </a:t>
            </a:r>
            <a:r>
              <a:rPr lang="en-US" altLang="es-ES" sz="900" dirty="0" smtClean="0"/>
              <a:t>evens 	was </a:t>
            </a:r>
            <a:r>
              <a:rPr lang="en-US" altLang="es-ES" sz="900" dirty="0"/>
              <a:t>12.9.</a:t>
            </a:r>
          </a:p>
        </p:txBody>
      </p:sp>
      <p:sp>
        <p:nvSpPr>
          <p:cNvPr id="3074" name="AutoShape 2"/>
          <p:cNvSpPr>
            <a:spLocks noChangeArrowheads="1"/>
          </p:cNvSpPr>
          <p:nvPr/>
        </p:nvSpPr>
        <p:spPr bwMode="auto">
          <a:xfrm>
            <a:off x="286149" y="281705"/>
            <a:ext cx="8382000" cy="9906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charset="0"/>
                <a:ea typeface="ＭＳ Ｐゴシック" charset="-128"/>
              </a:defRPr>
            </a:lvl9pPr>
          </a:lstStyle>
          <a:p>
            <a:r>
              <a:rPr lang="en-US" altLang="es-ES" sz="2000" dirty="0" smtClean="0"/>
              <a:t>	Medias de </a:t>
            </a:r>
            <a:r>
              <a:rPr lang="en-US" altLang="es-ES" sz="2000" dirty="0" err="1" smtClean="0"/>
              <a:t>violación</a:t>
            </a:r>
            <a:r>
              <a:rPr lang="en-US" altLang="es-ES" sz="2000" dirty="0" smtClean="0"/>
              <a:t> de </a:t>
            </a:r>
            <a:r>
              <a:rPr lang="en-US" altLang="es-ES" sz="2000" dirty="0" err="1" smtClean="0"/>
              <a:t>reglas</a:t>
            </a:r>
            <a:r>
              <a:rPr lang="en-US" altLang="es-ES" sz="2000" dirty="0" smtClean="0"/>
              <a:t> </a:t>
            </a:r>
            <a:r>
              <a:rPr lang="en-US" altLang="es-ES" sz="2000" dirty="0" err="1" smtClean="0"/>
              <a:t>observadas</a:t>
            </a:r>
            <a:r>
              <a:rPr lang="en-US" altLang="es-ES" sz="2000" dirty="0" smtClean="0"/>
              <a:t> </a:t>
            </a:r>
            <a:r>
              <a:rPr lang="en-US" altLang="es-ES" sz="2000" dirty="0" err="1" smtClean="0"/>
              <a:t>en</a:t>
            </a:r>
            <a:r>
              <a:rPr lang="en-US" altLang="es-ES" sz="2000" dirty="0" smtClean="0"/>
              <a:t> </a:t>
            </a:r>
            <a:r>
              <a:rPr lang="en-US" altLang="es-ES" sz="2000" dirty="0" err="1" smtClean="0"/>
              <a:t>clase</a:t>
            </a:r>
            <a:r>
              <a:rPr lang="en-US" altLang="es-ES" sz="2000" dirty="0" smtClean="0"/>
              <a:t> y </a:t>
            </a:r>
            <a:r>
              <a:rPr lang="en-US" altLang="es-ES" sz="2000" dirty="0" err="1" smtClean="0"/>
              <a:t>eventos</a:t>
            </a:r>
            <a:r>
              <a:rPr lang="en-US" altLang="es-ES" sz="2000" dirty="0" smtClean="0"/>
              <a:t> 	</a:t>
            </a:r>
            <a:r>
              <a:rPr lang="en-US" altLang="es-ES" sz="2000" dirty="0" err="1" smtClean="0"/>
              <a:t>disciplinarios</a:t>
            </a:r>
            <a:r>
              <a:rPr lang="en-US" altLang="es-ES" sz="2000" dirty="0" smtClean="0"/>
              <a:t> </a:t>
            </a:r>
            <a:r>
              <a:rPr lang="en-US" altLang="es-ES" sz="2000" dirty="0" err="1" smtClean="0"/>
              <a:t>fuera</a:t>
            </a:r>
            <a:r>
              <a:rPr lang="en-US" altLang="es-ES" sz="2000" dirty="0" smtClean="0"/>
              <a:t>-de-</a:t>
            </a:r>
            <a:r>
              <a:rPr lang="en-US" altLang="es-ES" sz="2000" dirty="0" err="1" smtClean="0"/>
              <a:t>clase</a:t>
            </a:r>
            <a:r>
              <a:rPr lang="en-US" altLang="es-ES" sz="2000" dirty="0" smtClean="0"/>
              <a:t> </a:t>
            </a:r>
            <a:r>
              <a:rPr lang="en-US" altLang="es-ES" sz="2000" dirty="0" err="1" smtClean="0"/>
              <a:t>en</a:t>
            </a:r>
            <a:r>
              <a:rPr lang="en-US" altLang="es-ES" sz="2000" dirty="0" smtClean="0"/>
              <a:t> </a:t>
            </a:r>
            <a:r>
              <a:rPr lang="en-US" altLang="es-ES" sz="2000" dirty="0" err="1" smtClean="0"/>
              <a:t>función</a:t>
            </a:r>
            <a:r>
              <a:rPr lang="en-US" altLang="es-ES" sz="2000" dirty="0" smtClean="0"/>
              <a:t> de </a:t>
            </a:r>
            <a:r>
              <a:rPr lang="en-US" altLang="es-ES" sz="2000" dirty="0" err="1" smtClean="0"/>
              <a:t>los</a:t>
            </a:r>
            <a:r>
              <a:rPr lang="en-US" altLang="es-ES" sz="2000" dirty="0" smtClean="0"/>
              <a:t> </a:t>
            </a:r>
            <a:r>
              <a:rPr lang="en-US" altLang="es-ES" sz="2000" dirty="0" err="1" smtClean="0"/>
              <a:t>tratamientos</a:t>
            </a:r>
            <a:endParaRPr lang="en-US" altLang="es-ES" sz="20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30818" y="1772816"/>
            <a:ext cx="5119688" cy="3810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597746521"/>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noChangeArrowheads="1"/>
          </p:cNvSpPr>
          <p:nvPr/>
        </p:nvSpPr>
        <p:spPr bwMode="auto">
          <a:xfrm>
            <a:off x="609600" y="5743451"/>
            <a:ext cx="8077200" cy="45243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itchFamily="34" charset="0"/>
                <a:ea typeface="MS PGothic"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itchFamily="34" charset="0"/>
                <a:ea typeface="MS PGothic"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itchFamily="34" charset="0"/>
                <a:ea typeface="MS PGothic"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itchFamily="34" charset="0"/>
                <a:ea typeface="MS PGothic"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itchFamily="34" charset="0"/>
                <a:ea typeface="MS PGothic" pitchFamily="34" charset="-128"/>
              </a:defRPr>
            </a:lvl5pPr>
            <a:lvl6pPr marL="25146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itchFamily="34" charset="0"/>
                <a:ea typeface="MS PGothic" pitchFamily="34" charset="-128"/>
              </a:defRPr>
            </a:lvl6pPr>
            <a:lvl7pPr marL="29718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itchFamily="34" charset="0"/>
                <a:ea typeface="MS PGothic" pitchFamily="34" charset="-128"/>
              </a:defRPr>
            </a:lvl7pPr>
            <a:lvl8pPr marL="34290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itchFamily="34" charset="0"/>
                <a:ea typeface="MS PGothic" pitchFamily="34" charset="-128"/>
              </a:defRPr>
            </a:lvl8pPr>
            <a:lvl9pPr marL="38862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itchFamily="34" charset="0"/>
                <a:ea typeface="MS PGothic" pitchFamily="34" charset="-128"/>
              </a:defRPr>
            </a:lvl9pPr>
          </a:lstStyle>
          <a:p>
            <a:r>
              <a:rPr lang="en-US" altLang="es-ES" sz="900" i="1" dirty="0" smtClean="0"/>
              <a:t>	Note</a:t>
            </a:r>
            <a:r>
              <a:rPr lang="en-US" altLang="es-ES" sz="900" dirty="0"/>
              <a:t>: Figures for the Medication First families consider only those that were </a:t>
            </a:r>
            <a:r>
              <a:rPr lang="en-US" altLang="es-ES" sz="900" dirty="0" err="1"/>
              <a:t>rerandomized</a:t>
            </a:r>
            <a:r>
              <a:rPr lang="en-US" altLang="es-ES" sz="900" dirty="0"/>
              <a:t> to behavioral treatment (M-then-B, </a:t>
            </a:r>
            <a:r>
              <a:rPr lang="en-US" altLang="es-ES" sz="900" i="1" dirty="0"/>
              <a:t>N</a:t>
            </a:r>
            <a:r>
              <a:rPr lang="en-US" altLang="es-ES" sz="900" dirty="0"/>
              <a:t> = 35).</a:t>
            </a:r>
          </a:p>
        </p:txBody>
      </p:sp>
      <p:sp>
        <p:nvSpPr>
          <p:cNvPr id="3074" name="AutoShape 2"/>
          <p:cNvSpPr>
            <a:spLocks noChangeArrowheads="1"/>
          </p:cNvSpPr>
          <p:nvPr/>
        </p:nvSpPr>
        <p:spPr bwMode="auto">
          <a:xfrm>
            <a:off x="406400" y="692696"/>
            <a:ext cx="8382000" cy="9906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itchFamily="34" charset="0"/>
                <a:ea typeface="MS PGothic"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itchFamily="34" charset="0"/>
                <a:ea typeface="MS PGothic"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itchFamily="34" charset="0"/>
                <a:ea typeface="MS PGothic"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itchFamily="34" charset="0"/>
                <a:ea typeface="MS PGothic"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itchFamily="34" charset="0"/>
                <a:ea typeface="MS PGothic" pitchFamily="34" charset="-128"/>
              </a:defRPr>
            </a:lvl5pPr>
            <a:lvl6pPr marL="25146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itchFamily="34" charset="0"/>
                <a:ea typeface="MS PGothic" pitchFamily="34" charset="-128"/>
              </a:defRPr>
            </a:lvl6pPr>
            <a:lvl7pPr marL="29718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itchFamily="34" charset="0"/>
                <a:ea typeface="MS PGothic" pitchFamily="34" charset="-128"/>
              </a:defRPr>
            </a:lvl7pPr>
            <a:lvl8pPr marL="34290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itchFamily="34" charset="0"/>
                <a:ea typeface="MS PGothic" pitchFamily="34" charset="-128"/>
              </a:defRPr>
            </a:lvl8pPr>
            <a:lvl9pPr marL="3886200" indent="-228600" defTabSz="457200" fontAlgn="base">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itchFamily="34" charset="0"/>
                <a:ea typeface="MS PGothic" pitchFamily="34" charset="-128"/>
              </a:defRPr>
            </a:lvl9pPr>
          </a:lstStyle>
          <a:p>
            <a:pPr algn="ctr"/>
            <a:endParaRPr lang="en-US" altLang="es-ES" sz="20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22400" y="1988840"/>
            <a:ext cx="6350000" cy="33924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1 Rectángulo"/>
          <p:cNvSpPr/>
          <p:nvPr/>
        </p:nvSpPr>
        <p:spPr>
          <a:xfrm>
            <a:off x="594537" y="536873"/>
            <a:ext cx="8077200" cy="923330"/>
          </a:xfrm>
          <a:prstGeom prst="rect">
            <a:avLst/>
          </a:prstGeom>
        </p:spPr>
        <p:txBody>
          <a:bodyPr wrap="square">
            <a:spAutoFit/>
          </a:bodyPr>
          <a:lstStyle/>
          <a:p>
            <a:pPr lvl="0"/>
            <a:r>
              <a:rPr lang="en-US" altLang="es-ES" dirty="0" smtClean="0">
                <a:solidFill>
                  <a:prstClr val="black"/>
                </a:solidFill>
              </a:rPr>
              <a:t>	</a:t>
            </a:r>
          </a:p>
          <a:p>
            <a:pPr lvl="0"/>
            <a:r>
              <a:rPr lang="en-US" altLang="es-ES" dirty="0">
                <a:solidFill>
                  <a:prstClr val="black"/>
                </a:solidFill>
              </a:rPr>
              <a:t>	</a:t>
            </a:r>
            <a:r>
              <a:rPr lang="en-US" altLang="es-ES" dirty="0" err="1" smtClean="0">
                <a:solidFill>
                  <a:prstClr val="black"/>
                </a:solidFill>
              </a:rPr>
              <a:t>Asistencia</a:t>
            </a:r>
            <a:r>
              <a:rPr lang="en-US" altLang="es-ES" dirty="0" smtClean="0">
                <a:solidFill>
                  <a:prstClr val="black"/>
                </a:solidFill>
              </a:rPr>
              <a:t> </a:t>
            </a:r>
            <a:r>
              <a:rPr lang="en-US" altLang="es-ES" dirty="0">
                <a:solidFill>
                  <a:prstClr val="black"/>
                </a:solidFill>
              </a:rPr>
              <a:t>de </a:t>
            </a:r>
            <a:r>
              <a:rPr lang="en-US" altLang="es-ES" dirty="0" err="1">
                <a:solidFill>
                  <a:prstClr val="black"/>
                </a:solidFill>
              </a:rPr>
              <a:t>los</a:t>
            </a:r>
            <a:r>
              <a:rPr lang="en-US" altLang="es-ES" dirty="0">
                <a:solidFill>
                  <a:prstClr val="black"/>
                </a:solidFill>
              </a:rPr>
              <a:t> padres al </a:t>
            </a:r>
            <a:r>
              <a:rPr lang="en-US" altLang="es-ES" dirty="0" err="1">
                <a:solidFill>
                  <a:prstClr val="black"/>
                </a:solidFill>
              </a:rPr>
              <a:t>entremiento</a:t>
            </a:r>
            <a:r>
              <a:rPr lang="en-US" altLang="es-ES" dirty="0">
                <a:solidFill>
                  <a:prstClr val="black"/>
                </a:solidFill>
              </a:rPr>
              <a:t> </a:t>
            </a:r>
            <a:r>
              <a:rPr lang="en-US" altLang="es-ES" dirty="0" err="1">
                <a:solidFill>
                  <a:prstClr val="black"/>
                </a:solidFill>
              </a:rPr>
              <a:t>según</a:t>
            </a:r>
            <a:r>
              <a:rPr lang="en-US" altLang="es-ES" dirty="0">
                <a:solidFill>
                  <a:prstClr val="black"/>
                </a:solidFill>
              </a:rPr>
              <a:t> la </a:t>
            </a:r>
            <a:r>
              <a:rPr lang="en-US" altLang="es-ES" dirty="0" err="1" smtClean="0">
                <a:solidFill>
                  <a:prstClr val="black"/>
                </a:solidFill>
              </a:rPr>
              <a:t>asignación</a:t>
            </a:r>
            <a:r>
              <a:rPr lang="en-US" altLang="es-ES" dirty="0" smtClean="0">
                <a:solidFill>
                  <a:prstClr val="black"/>
                </a:solidFill>
              </a:rPr>
              <a:t> </a:t>
            </a:r>
            <a:r>
              <a:rPr lang="en-US" altLang="es-ES" dirty="0" err="1">
                <a:solidFill>
                  <a:prstClr val="black"/>
                </a:solidFill>
              </a:rPr>
              <a:t>inicial</a:t>
            </a:r>
            <a:r>
              <a:rPr lang="en-US" altLang="es-ES" dirty="0">
                <a:solidFill>
                  <a:prstClr val="black"/>
                </a:solidFill>
              </a:rPr>
              <a:t> al </a:t>
            </a:r>
            <a:r>
              <a:rPr lang="en-US" altLang="es-ES" dirty="0" smtClean="0">
                <a:solidFill>
                  <a:prstClr val="black"/>
                </a:solidFill>
              </a:rPr>
              <a:t>	</a:t>
            </a:r>
            <a:r>
              <a:rPr lang="en-US" altLang="es-ES" dirty="0" err="1" smtClean="0">
                <a:solidFill>
                  <a:prstClr val="black"/>
                </a:solidFill>
              </a:rPr>
              <a:t>tratamiento</a:t>
            </a:r>
            <a:endParaRPr lang="en-US" altLang="es-ES" dirty="0">
              <a:solidFill>
                <a:prstClr val="black"/>
              </a:solidFill>
            </a:endParaRPr>
          </a:p>
        </p:txBody>
      </p:sp>
    </p:spTree>
    <p:extLst>
      <p:ext uri="{BB962C8B-B14F-4D97-AF65-F5344CB8AC3E}">
        <p14:creationId xmlns:p14="http://schemas.microsoft.com/office/powerpoint/2010/main" xmlns="" val="1453387113"/>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noAutofit/>
          </a:bodyPr>
          <a:lstStyle/>
          <a:p>
            <a:pPr lvl="1" algn="ctr" rtl="0">
              <a:spcBef>
                <a:spcPct val="0"/>
              </a:spcBef>
            </a:pPr>
            <a:r>
              <a:rPr lang="es-ES" sz="3600" dirty="0" smtClean="0"/>
              <a:t/>
            </a:r>
            <a:br>
              <a:rPr lang="es-ES" sz="3600" dirty="0" smtClean="0"/>
            </a:br>
            <a:r>
              <a:rPr lang="es-ES" sz="3600" dirty="0" smtClean="0"/>
              <a:t>Intervenciones conductuales en el aula</a:t>
            </a:r>
            <a:br>
              <a:rPr lang="es-ES" sz="3600" dirty="0" smtClean="0"/>
            </a:br>
            <a:endParaRPr lang="es-ES" sz="3600" dirty="0"/>
          </a:p>
        </p:txBody>
      </p:sp>
      <p:sp>
        <p:nvSpPr>
          <p:cNvPr id="3" name="2 Marcador de texto"/>
          <p:cNvSpPr>
            <a:spLocks noGrp="1"/>
          </p:cNvSpPr>
          <p:nvPr>
            <p:ph type="body" idx="1"/>
          </p:nvPr>
        </p:nvSpPr>
        <p:spPr>
          <a:xfrm>
            <a:off x="467544" y="1700808"/>
            <a:ext cx="4023360" cy="640080"/>
          </a:xfrm>
        </p:spPr>
        <p:txBody>
          <a:bodyPr>
            <a:normAutofit/>
          </a:bodyPr>
          <a:lstStyle/>
          <a:p>
            <a:pPr algn="ctr"/>
            <a:r>
              <a:rPr lang="es-ES" dirty="0" smtClean="0"/>
              <a:t>Antecedentes</a:t>
            </a:r>
            <a:endParaRPr lang="es-ES" dirty="0"/>
          </a:p>
        </p:txBody>
      </p:sp>
      <p:sp>
        <p:nvSpPr>
          <p:cNvPr id="5" name="4 Marcador de texto"/>
          <p:cNvSpPr>
            <a:spLocks noGrp="1"/>
          </p:cNvSpPr>
          <p:nvPr>
            <p:ph type="body" sz="half" idx="3"/>
          </p:nvPr>
        </p:nvSpPr>
        <p:spPr>
          <a:xfrm>
            <a:off x="4644008" y="1700808"/>
            <a:ext cx="4023360" cy="640080"/>
          </a:xfrm>
        </p:spPr>
        <p:txBody>
          <a:bodyPr>
            <a:normAutofit/>
          </a:bodyPr>
          <a:lstStyle/>
          <a:p>
            <a:pPr algn="ctr"/>
            <a:r>
              <a:rPr lang="es-ES" dirty="0" smtClean="0"/>
              <a:t>Consecuentes</a:t>
            </a:r>
            <a:endParaRPr lang="es-ES" dirty="0"/>
          </a:p>
        </p:txBody>
      </p:sp>
      <p:sp>
        <p:nvSpPr>
          <p:cNvPr id="4" name="3 Marcador de contenido"/>
          <p:cNvSpPr>
            <a:spLocks noGrp="1"/>
          </p:cNvSpPr>
          <p:nvPr>
            <p:ph sz="quarter" idx="2"/>
          </p:nvPr>
        </p:nvSpPr>
        <p:spPr>
          <a:xfrm>
            <a:off x="467544" y="2348880"/>
            <a:ext cx="4040188" cy="3951288"/>
          </a:xfrm>
        </p:spPr>
        <p:txBody>
          <a:bodyPr>
            <a:normAutofit/>
          </a:bodyPr>
          <a:lstStyle/>
          <a:p>
            <a:endParaRPr lang="es-ES" dirty="0" smtClean="0"/>
          </a:p>
          <a:p>
            <a:r>
              <a:rPr lang="es-ES" dirty="0" smtClean="0"/>
              <a:t>Disposición del aula</a:t>
            </a:r>
          </a:p>
          <a:p>
            <a:r>
              <a:rPr lang="es-ES" dirty="0" smtClean="0"/>
              <a:t>Revisión de las reglas </a:t>
            </a:r>
          </a:p>
          <a:p>
            <a:r>
              <a:rPr lang="es-ES" dirty="0" smtClean="0"/>
              <a:t>Ajuste de demandas </a:t>
            </a:r>
          </a:p>
          <a:p>
            <a:r>
              <a:rPr lang="es-ES" dirty="0" smtClean="0"/>
              <a:t>Facilitación de elecciones </a:t>
            </a:r>
          </a:p>
          <a:p>
            <a:r>
              <a:rPr lang="es-ES" dirty="0" smtClean="0"/>
              <a:t>¿Zona de apaciguamiento? </a:t>
            </a:r>
          </a:p>
          <a:p>
            <a:r>
              <a:rPr lang="es-ES" dirty="0" smtClean="0"/>
              <a:t>¿Pupitres con pedales?</a:t>
            </a:r>
            <a:endParaRPr lang="es-ES" dirty="0"/>
          </a:p>
        </p:txBody>
      </p:sp>
      <p:sp>
        <p:nvSpPr>
          <p:cNvPr id="6" name="5 Marcador de contenido"/>
          <p:cNvSpPr>
            <a:spLocks noGrp="1"/>
          </p:cNvSpPr>
          <p:nvPr>
            <p:ph sz="quarter" idx="4"/>
          </p:nvPr>
        </p:nvSpPr>
        <p:spPr>
          <a:xfrm>
            <a:off x="4644008" y="2348880"/>
            <a:ext cx="4041775" cy="3951288"/>
          </a:xfrm>
        </p:spPr>
        <p:txBody>
          <a:bodyPr>
            <a:normAutofit/>
          </a:bodyPr>
          <a:lstStyle/>
          <a:p>
            <a:endParaRPr lang="es-ES" dirty="0" smtClean="0"/>
          </a:p>
          <a:p>
            <a:r>
              <a:rPr lang="es-ES" dirty="0" smtClean="0"/>
              <a:t>Reforzamiento positivo contingente consistente en atención, reconocimiento, notificación, sistema de puntos</a:t>
            </a:r>
            <a:r>
              <a:rPr lang="es-ES" dirty="0"/>
              <a:t> </a:t>
            </a:r>
            <a:endParaRPr lang="es-ES" dirty="0" smtClean="0"/>
          </a:p>
          <a:p>
            <a:r>
              <a:rPr lang="es-ES" dirty="0" smtClean="0"/>
              <a:t>Coste de respuesta </a:t>
            </a:r>
          </a:p>
          <a:p>
            <a:r>
              <a:rPr lang="es-ES" dirty="0" smtClean="0"/>
              <a:t>“Tiempo fuera”</a:t>
            </a:r>
            <a:endParaRPr lang="es-ES" dirty="0"/>
          </a:p>
        </p:txBody>
      </p:sp>
    </p:spTree>
    <p:extLst>
      <p:ext uri="{BB962C8B-B14F-4D97-AF65-F5344CB8AC3E}">
        <p14:creationId xmlns:p14="http://schemas.microsoft.com/office/powerpoint/2010/main" xmlns="" val="1209939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ES" dirty="0" smtClean="0"/>
              <a:t>Ayudas centradas en el niño</a:t>
            </a:r>
            <a:endParaRPr lang="es-ES" dirty="0"/>
          </a:p>
        </p:txBody>
      </p:sp>
      <p:sp>
        <p:nvSpPr>
          <p:cNvPr id="3" name="2 Marcador de texto"/>
          <p:cNvSpPr>
            <a:spLocks noGrp="1"/>
          </p:cNvSpPr>
          <p:nvPr>
            <p:ph type="body" idx="1"/>
          </p:nvPr>
        </p:nvSpPr>
        <p:spPr>
          <a:xfrm>
            <a:off x="467544" y="1268760"/>
            <a:ext cx="4023360" cy="640080"/>
          </a:xfrm>
        </p:spPr>
        <p:txBody>
          <a:bodyPr/>
          <a:lstStyle/>
          <a:p>
            <a:r>
              <a:rPr lang="es-ES" dirty="0" smtClean="0"/>
              <a:t>Las que no ayudan </a:t>
            </a:r>
            <a:endParaRPr lang="es-ES" dirty="0"/>
          </a:p>
        </p:txBody>
      </p:sp>
      <p:sp>
        <p:nvSpPr>
          <p:cNvPr id="5" name="4 Marcador de texto"/>
          <p:cNvSpPr>
            <a:spLocks noGrp="1"/>
          </p:cNvSpPr>
          <p:nvPr>
            <p:ph type="body" sz="half" idx="3"/>
          </p:nvPr>
        </p:nvSpPr>
        <p:spPr>
          <a:xfrm>
            <a:off x="4644008" y="1268760"/>
            <a:ext cx="4023360" cy="640080"/>
          </a:xfrm>
        </p:spPr>
        <p:txBody>
          <a:bodyPr/>
          <a:lstStyle/>
          <a:p>
            <a:r>
              <a:rPr lang="es-ES" dirty="0" smtClean="0"/>
              <a:t>Las que ayudan </a:t>
            </a:r>
            <a:endParaRPr lang="es-ES" dirty="0"/>
          </a:p>
        </p:txBody>
      </p:sp>
      <p:sp>
        <p:nvSpPr>
          <p:cNvPr id="4" name="3 Marcador de contenido"/>
          <p:cNvSpPr>
            <a:spLocks noGrp="1"/>
          </p:cNvSpPr>
          <p:nvPr>
            <p:ph sz="quarter" idx="2"/>
          </p:nvPr>
        </p:nvSpPr>
        <p:spPr>
          <a:xfrm>
            <a:off x="467544" y="1916832"/>
            <a:ext cx="4023360" cy="4114800"/>
          </a:xfrm>
        </p:spPr>
        <p:txBody>
          <a:bodyPr>
            <a:normAutofit fontScale="92500" lnSpcReduction="20000"/>
          </a:bodyPr>
          <a:lstStyle/>
          <a:p>
            <a:endParaRPr lang="es-ES" dirty="0" smtClean="0"/>
          </a:p>
          <a:p>
            <a:r>
              <a:rPr lang="es-ES" dirty="0" smtClean="0"/>
              <a:t>Memoria </a:t>
            </a:r>
            <a:r>
              <a:rPr lang="es-ES" dirty="0"/>
              <a:t>de </a:t>
            </a:r>
            <a:r>
              <a:rPr lang="es-ES" dirty="0" smtClean="0"/>
              <a:t>trabajo</a:t>
            </a:r>
          </a:p>
          <a:p>
            <a:r>
              <a:rPr lang="es-ES" dirty="0" err="1" smtClean="0"/>
              <a:t>Neurofeedback</a:t>
            </a:r>
            <a:r>
              <a:rPr lang="es-ES" dirty="0" smtClean="0"/>
              <a:t> (“</a:t>
            </a:r>
            <a:r>
              <a:rPr lang="es-ES" dirty="0"/>
              <a:t>El niño juega sólo con su cerebro”) </a:t>
            </a:r>
            <a:endParaRPr lang="es-ES" dirty="0" smtClean="0"/>
          </a:p>
          <a:p>
            <a:pPr marL="0" indent="0">
              <a:buNone/>
            </a:pPr>
            <a:endParaRPr lang="es-ES" sz="1400" dirty="0" smtClean="0">
              <a:sym typeface="Wingdings" panose="05000000000000000000" pitchFamily="2" charset="2"/>
            </a:endParaRPr>
          </a:p>
          <a:p>
            <a:pPr marL="0" indent="0">
              <a:buNone/>
            </a:pPr>
            <a:r>
              <a:rPr lang="es-ES" sz="1400" dirty="0" smtClean="0">
                <a:sym typeface="Wingdings" panose="05000000000000000000" pitchFamily="2" charset="2"/>
              </a:rPr>
              <a:t></a:t>
            </a:r>
            <a:r>
              <a:rPr lang="es-ES" sz="1400" dirty="0" err="1"/>
              <a:t>Cortese</a:t>
            </a:r>
            <a:r>
              <a:rPr lang="es-ES" sz="1400" dirty="0"/>
              <a:t>, S., </a:t>
            </a:r>
            <a:r>
              <a:rPr lang="es-ES" sz="1400" dirty="0" err="1"/>
              <a:t>Ferrin</a:t>
            </a:r>
            <a:r>
              <a:rPr lang="es-ES" sz="1400" dirty="0"/>
              <a:t>, M., </a:t>
            </a:r>
            <a:r>
              <a:rPr lang="es-ES" sz="1400" dirty="0" err="1"/>
              <a:t>Brandeis</a:t>
            </a:r>
            <a:r>
              <a:rPr lang="es-ES" sz="1400" dirty="0"/>
              <a:t>, D., </a:t>
            </a:r>
            <a:r>
              <a:rPr lang="es-ES" sz="1400" dirty="0" err="1"/>
              <a:t>Buitelaar</a:t>
            </a:r>
            <a:r>
              <a:rPr lang="es-ES" sz="1400" dirty="0"/>
              <a:t>, .J, </a:t>
            </a:r>
            <a:r>
              <a:rPr lang="es-ES" sz="1400" dirty="0" err="1"/>
              <a:t>Daley</a:t>
            </a:r>
            <a:r>
              <a:rPr lang="es-ES" sz="1400" dirty="0"/>
              <a:t>, D., </a:t>
            </a:r>
            <a:r>
              <a:rPr lang="es-ES" sz="1400" dirty="0" err="1"/>
              <a:t>Dittmann</a:t>
            </a:r>
            <a:r>
              <a:rPr lang="es-ES" sz="1400" dirty="0"/>
              <a:t>, R.W., … </a:t>
            </a:r>
            <a:r>
              <a:rPr lang="es-ES" sz="1400" dirty="0" err="1"/>
              <a:t>Sonuga-Barke</a:t>
            </a:r>
            <a:r>
              <a:rPr lang="es-ES" sz="1400" dirty="0"/>
              <a:t>, E.J.S. (2015).</a:t>
            </a:r>
            <a:r>
              <a:rPr lang="es-ES" sz="1400" dirty="0" err="1"/>
              <a:t>Cognitive</a:t>
            </a:r>
            <a:r>
              <a:rPr lang="es-ES" sz="1400" dirty="0"/>
              <a:t> Training </a:t>
            </a:r>
            <a:r>
              <a:rPr lang="es-ES" sz="1400" dirty="0" err="1"/>
              <a:t>for</a:t>
            </a:r>
            <a:r>
              <a:rPr lang="es-ES" sz="1400" dirty="0"/>
              <a:t> </a:t>
            </a:r>
            <a:r>
              <a:rPr lang="es-ES" sz="1400" dirty="0" err="1"/>
              <a:t>Attention-Deficit</a:t>
            </a:r>
            <a:r>
              <a:rPr lang="es-ES" sz="1400" dirty="0"/>
              <a:t>/</a:t>
            </a:r>
            <a:r>
              <a:rPr lang="es-ES" sz="1400" dirty="0" err="1"/>
              <a:t>Hyperactivity</a:t>
            </a:r>
            <a:r>
              <a:rPr lang="es-ES" sz="1400" dirty="0"/>
              <a:t> </a:t>
            </a:r>
            <a:r>
              <a:rPr lang="es-ES" sz="1400" dirty="0" err="1"/>
              <a:t>Disorder</a:t>
            </a:r>
            <a:r>
              <a:rPr lang="es-ES" sz="1400" dirty="0"/>
              <a:t>: Meta-</a:t>
            </a:r>
            <a:r>
              <a:rPr lang="es-ES" sz="1400" dirty="0" err="1"/>
              <a:t>Analysis</a:t>
            </a:r>
            <a:r>
              <a:rPr lang="es-ES" sz="1400" dirty="0"/>
              <a:t> of </a:t>
            </a:r>
            <a:r>
              <a:rPr lang="es-ES" sz="1400" dirty="0" err="1"/>
              <a:t>Clinical</a:t>
            </a:r>
            <a:r>
              <a:rPr lang="es-ES" sz="1400" dirty="0"/>
              <a:t> and </a:t>
            </a:r>
            <a:r>
              <a:rPr lang="es-ES" sz="1400" dirty="0" err="1"/>
              <a:t>Neuropsychological</a:t>
            </a:r>
            <a:r>
              <a:rPr lang="es-ES" sz="1400" dirty="0"/>
              <a:t> </a:t>
            </a:r>
            <a:r>
              <a:rPr lang="es-ES" sz="1400" dirty="0" err="1"/>
              <a:t>Outcomes</a:t>
            </a:r>
            <a:r>
              <a:rPr lang="es-ES" sz="1400" dirty="0"/>
              <a:t> </a:t>
            </a:r>
            <a:r>
              <a:rPr lang="es-ES" sz="1400" dirty="0" err="1"/>
              <a:t>From</a:t>
            </a:r>
            <a:r>
              <a:rPr lang="es-ES" sz="1400" dirty="0"/>
              <a:t> </a:t>
            </a:r>
            <a:r>
              <a:rPr lang="es-ES" sz="1400" dirty="0" err="1"/>
              <a:t>Randomized</a:t>
            </a:r>
            <a:r>
              <a:rPr lang="es-ES" sz="1400" dirty="0"/>
              <a:t> </a:t>
            </a:r>
            <a:r>
              <a:rPr lang="es-ES" sz="1400" dirty="0" err="1"/>
              <a:t>Controlled</a:t>
            </a:r>
            <a:r>
              <a:rPr lang="es-ES" sz="1400" dirty="0"/>
              <a:t> </a:t>
            </a:r>
            <a:r>
              <a:rPr lang="es-ES" sz="1400" dirty="0" err="1"/>
              <a:t>Trials</a:t>
            </a:r>
            <a:r>
              <a:rPr lang="es-ES" sz="1400" dirty="0"/>
              <a:t>. </a:t>
            </a:r>
            <a:r>
              <a:rPr lang="es-ES" sz="1400" i="1" dirty="0"/>
              <a:t>Journal of American </a:t>
            </a:r>
            <a:r>
              <a:rPr lang="es-ES" sz="1400" i="1" dirty="0" err="1"/>
              <a:t>Acaddemy</a:t>
            </a:r>
            <a:r>
              <a:rPr lang="es-ES" sz="1400" i="1" dirty="0"/>
              <a:t> of </a:t>
            </a:r>
            <a:r>
              <a:rPr lang="es-ES" sz="1400" i="1" dirty="0" err="1"/>
              <a:t>Child</a:t>
            </a:r>
            <a:r>
              <a:rPr lang="es-ES" sz="1400" i="1" dirty="0"/>
              <a:t> &amp; </a:t>
            </a:r>
            <a:r>
              <a:rPr lang="es-ES" sz="1400" i="1" dirty="0" err="1"/>
              <a:t>Adolescent</a:t>
            </a:r>
            <a:r>
              <a:rPr lang="es-ES" sz="1400" i="1" dirty="0"/>
              <a:t> </a:t>
            </a:r>
            <a:r>
              <a:rPr lang="es-ES" sz="1400" i="1" dirty="0" err="1"/>
              <a:t>Psychiatry</a:t>
            </a:r>
            <a:r>
              <a:rPr lang="es-ES" sz="1400" i="1" dirty="0"/>
              <a:t>, 54</a:t>
            </a:r>
            <a:r>
              <a:rPr lang="es-ES" sz="1400" dirty="0"/>
              <a:t>,164-174. </a:t>
            </a:r>
          </a:p>
          <a:p>
            <a:pPr marL="0" indent="0">
              <a:buNone/>
            </a:pPr>
            <a:r>
              <a:rPr lang="es-ES" sz="1400" dirty="0">
                <a:sym typeface="Wingdings" panose="05000000000000000000" pitchFamily="2" charset="2"/>
              </a:rPr>
              <a:t></a:t>
            </a:r>
            <a:r>
              <a:rPr lang="es-ES" sz="1400" dirty="0" err="1"/>
              <a:t>Vollebregt</a:t>
            </a:r>
            <a:r>
              <a:rPr lang="es-ES" sz="1400" dirty="0"/>
              <a:t>, M. A., Van </a:t>
            </a:r>
            <a:r>
              <a:rPr lang="es-ES" sz="1400" dirty="0" err="1"/>
              <a:t>Dongen-Boomsma</a:t>
            </a:r>
            <a:r>
              <a:rPr lang="es-ES" sz="1400" dirty="0"/>
              <a:t>, M., </a:t>
            </a:r>
            <a:r>
              <a:rPr lang="es-ES" sz="1400" dirty="0" err="1"/>
              <a:t>Buitelaar</a:t>
            </a:r>
            <a:r>
              <a:rPr lang="es-ES" sz="1400" dirty="0"/>
              <a:t>, J. K., and </a:t>
            </a:r>
            <a:r>
              <a:rPr lang="es-ES" sz="1400" dirty="0" err="1"/>
              <a:t>Slaats-Willemse</a:t>
            </a:r>
            <a:r>
              <a:rPr lang="es-ES" sz="1400" dirty="0"/>
              <a:t>, D. (2013). </a:t>
            </a:r>
            <a:r>
              <a:rPr lang="es-ES" sz="1400" dirty="0" err="1"/>
              <a:t>Does</a:t>
            </a:r>
            <a:r>
              <a:rPr lang="es-ES" sz="1400" dirty="0"/>
              <a:t> EEG-</a:t>
            </a:r>
            <a:r>
              <a:rPr lang="es-ES" sz="1400" dirty="0" err="1"/>
              <a:t>neurofeedback</a:t>
            </a:r>
            <a:r>
              <a:rPr lang="es-ES" sz="1400" dirty="0"/>
              <a:t> </a:t>
            </a:r>
            <a:r>
              <a:rPr lang="es-ES" sz="1400" dirty="0" err="1"/>
              <a:t>improve</a:t>
            </a:r>
            <a:r>
              <a:rPr lang="es-ES" sz="1400" dirty="0"/>
              <a:t> </a:t>
            </a:r>
            <a:r>
              <a:rPr lang="es-ES" sz="1400" dirty="0" err="1"/>
              <a:t>neurocognitive</a:t>
            </a:r>
            <a:r>
              <a:rPr lang="es-ES" sz="1400" dirty="0"/>
              <a:t> </a:t>
            </a:r>
            <a:r>
              <a:rPr lang="es-ES" sz="1400" dirty="0" err="1"/>
              <a:t>functioning</a:t>
            </a:r>
            <a:r>
              <a:rPr lang="es-ES" sz="1400" dirty="0"/>
              <a:t> in </a:t>
            </a:r>
            <a:r>
              <a:rPr lang="es-ES" sz="1400" dirty="0" err="1"/>
              <a:t>children</a:t>
            </a:r>
            <a:r>
              <a:rPr lang="es-ES" sz="1400" dirty="0"/>
              <a:t> </a:t>
            </a:r>
            <a:r>
              <a:rPr lang="es-ES" sz="1400" dirty="0" err="1"/>
              <a:t>with</a:t>
            </a:r>
            <a:r>
              <a:rPr lang="es-ES" sz="1400" dirty="0"/>
              <a:t> </a:t>
            </a:r>
            <a:r>
              <a:rPr lang="es-ES" sz="1400" dirty="0" err="1"/>
              <a:t>attention-deficit</a:t>
            </a:r>
            <a:r>
              <a:rPr lang="es-ES" sz="1400" dirty="0"/>
              <a:t>/</a:t>
            </a:r>
            <a:r>
              <a:rPr lang="es-ES" sz="1400" dirty="0" err="1"/>
              <a:t>hyperactivity</a:t>
            </a:r>
            <a:r>
              <a:rPr lang="es-ES" sz="1400" dirty="0"/>
              <a:t> </a:t>
            </a:r>
            <a:r>
              <a:rPr lang="es-ES" sz="1400" dirty="0" err="1"/>
              <a:t>disorder</a:t>
            </a:r>
            <a:r>
              <a:rPr lang="es-ES" sz="1400" dirty="0"/>
              <a:t>? A </a:t>
            </a:r>
            <a:r>
              <a:rPr lang="es-ES" sz="1400" dirty="0" err="1"/>
              <a:t>systematic</a:t>
            </a:r>
            <a:r>
              <a:rPr lang="es-ES" sz="1400" dirty="0"/>
              <a:t> </a:t>
            </a:r>
            <a:r>
              <a:rPr lang="es-ES" sz="1400" dirty="0" err="1"/>
              <a:t>review</a:t>
            </a:r>
            <a:r>
              <a:rPr lang="es-ES" sz="1400" dirty="0"/>
              <a:t> and a </a:t>
            </a:r>
            <a:r>
              <a:rPr lang="es-ES" sz="1400" dirty="0" err="1"/>
              <a:t>double-blind</a:t>
            </a:r>
            <a:r>
              <a:rPr lang="es-ES" sz="1400" dirty="0"/>
              <a:t> placebo-</a:t>
            </a:r>
            <a:r>
              <a:rPr lang="es-ES" sz="1400" dirty="0" err="1"/>
              <a:t>controlled</a:t>
            </a:r>
            <a:r>
              <a:rPr lang="es-ES" sz="1400" dirty="0"/>
              <a:t> </a:t>
            </a:r>
            <a:r>
              <a:rPr lang="es-ES" sz="1400" dirty="0" err="1"/>
              <a:t>study</a:t>
            </a:r>
            <a:r>
              <a:rPr lang="es-ES" sz="1400" dirty="0"/>
              <a:t>. </a:t>
            </a:r>
            <a:r>
              <a:rPr lang="es-ES" sz="1400" i="1" dirty="0" err="1" smtClean="0"/>
              <a:t>Joural</a:t>
            </a:r>
            <a:r>
              <a:rPr lang="es-ES" sz="1400" i="1" dirty="0" smtClean="0"/>
              <a:t> </a:t>
            </a:r>
            <a:r>
              <a:rPr lang="es-ES" sz="1400" i="1" dirty="0"/>
              <a:t>of </a:t>
            </a:r>
            <a:r>
              <a:rPr lang="es-ES" sz="1400" i="1" dirty="0" err="1"/>
              <a:t>Child</a:t>
            </a:r>
            <a:r>
              <a:rPr lang="es-ES" sz="1400" i="1" dirty="0"/>
              <a:t> Psychology </a:t>
            </a:r>
            <a:r>
              <a:rPr lang="es-ES" sz="1400" i="1" dirty="0" smtClean="0"/>
              <a:t>and </a:t>
            </a:r>
            <a:r>
              <a:rPr lang="es-ES" sz="1400" i="1" dirty="0" err="1"/>
              <a:t>Psychiatry</a:t>
            </a:r>
            <a:r>
              <a:rPr lang="es-ES" sz="1400" i="1" dirty="0"/>
              <a:t>, 55</a:t>
            </a:r>
            <a:r>
              <a:rPr lang="es-ES" sz="1400" dirty="0"/>
              <a:t>, 460–472</a:t>
            </a:r>
          </a:p>
          <a:p>
            <a:endParaRPr lang="es-ES" dirty="0"/>
          </a:p>
          <a:p>
            <a:endParaRPr lang="es-ES" dirty="0"/>
          </a:p>
        </p:txBody>
      </p:sp>
      <p:sp>
        <p:nvSpPr>
          <p:cNvPr id="6" name="5 Marcador de contenido"/>
          <p:cNvSpPr>
            <a:spLocks noGrp="1"/>
          </p:cNvSpPr>
          <p:nvPr>
            <p:ph sz="quarter" idx="4"/>
          </p:nvPr>
        </p:nvSpPr>
        <p:spPr>
          <a:xfrm>
            <a:off x="4644008" y="1916832"/>
            <a:ext cx="4023360" cy="4114800"/>
          </a:xfrm>
        </p:spPr>
        <p:txBody>
          <a:bodyPr>
            <a:normAutofit fontScale="92500" lnSpcReduction="10000"/>
          </a:bodyPr>
          <a:lstStyle/>
          <a:p>
            <a:endParaRPr lang="es-ES" sz="2000" dirty="0" smtClean="0"/>
          </a:p>
          <a:p>
            <a:r>
              <a:rPr lang="es-ES" sz="2000" dirty="0" smtClean="0"/>
              <a:t>Organización </a:t>
            </a:r>
            <a:r>
              <a:rPr lang="es-ES" sz="2000" dirty="0"/>
              <a:t>de materiales y tareas escolares </a:t>
            </a:r>
            <a:endParaRPr lang="es-ES" sz="2000" dirty="0" smtClean="0"/>
          </a:p>
          <a:p>
            <a:r>
              <a:rPr lang="es-ES" sz="2000" dirty="0" smtClean="0"/>
              <a:t>Intenciones </a:t>
            </a:r>
            <a:r>
              <a:rPr lang="es-ES" sz="2000" dirty="0"/>
              <a:t>de </a:t>
            </a:r>
            <a:r>
              <a:rPr lang="es-ES" sz="2000" dirty="0" smtClean="0"/>
              <a:t>implementación </a:t>
            </a:r>
            <a:endParaRPr lang="es-ES" sz="2000" dirty="0"/>
          </a:p>
          <a:p>
            <a:pPr lvl="1"/>
            <a:r>
              <a:rPr lang="es-ES" sz="1400" dirty="0"/>
              <a:t>Formato: “Si se da la situación X, entonces realizaré la conducta Y” </a:t>
            </a:r>
          </a:p>
          <a:p>
            <a:pPr lvl="1"/>
            <a:r>
              <a:rPr lang="es-ES" sz="1400" dirty="0"/>
              <a:t>Incluye tareas </a:t>
            </a:r>
            <a:r>
              <a:rPr lang="es-ES" sz="1400" dirty="0" err="1"/>
              <a:t>NoGo</a:t>
            </a:r>
            <a:r>
              <a:rPr lang="es-ES" sz="1400" dirty="0"/>
              <a:t>, de demora, de distracción (Mr. Clown)  </a:t>
            </a:r>
          </a:p>
          <a:p>
            <a:pPr marL="0" indent="0">
              <a:buNone/>
            </a:pPr>
            <a:endParaRPr lang="en-US" sz="1200" dirty="0" smtClean="0">
              <a:sym typeface="Wingdings" panose="05000000000000000000" pitchFamily="2" charset="2"/>
            </a:endParaRPr>
          </a:p>
          <a:p>
            <a:pPr marL="0" indent="0">
              <a:buNone/>
            </a:pPr>
            <a:r>
              <a:rPr lang="en-US" sz="1200" dirty="0" smtClean="0">
                <a:sym typeface="Wingdings" panose="05000000000000000000" pitchFamily="2" charset="2"/>
              </a:rPr>
              <a:t> </a:t>
            </a:r>
            <a:r>
              <a:rPr lang="en-US" sz="1200" dirty="0" err="1"/>
              <a:t>Gawrilow</a:t>
            </a:r>
            <a:r>
              <a:rPr lang="en-US" sz="1200" dirty="0"/>
              <a:t>, C., </a:t>
            </a:r>
            <a:r>
              <a:rPr lang="en-US" sz="1200" dirty="0" err="1"/>
              <a:t>Gollwitzer</a:t>
            </a:r>
            <a:r>
              <a:rPr lang="en-US" sz="1200" dirty="0"/>
              <a:t>, P. M., &amp; </a:t>
            </a:r>
            <a:r>
              <a:rPr lang="en-US" sz="1200" dirty="0" err="1"/>
              <a:t>Oettingen</a:t>
            </a:r>
            <a:r>
              <a:rPr lang="en-US" sz="1200" dirty="0"/>
              <a:t>, G. (2011). If-then plans benefit executive functions in children with </a:t>
            </a:r>
            <a:r>
              <a:rPr lang="en-US" sz="1200" dirty="0" smtClean="0"/>
              <a:t>ADHD</a:t>
            </a:r>
            <a:r>
              <a:rPr lang="en-US" sz="1200" dirty="0"/>
              <a:t>. </a:t>
            </a:r>
            <a:r>
              <a:rPr lang="en-US" sz="1200" i="1" dirty="0"/>
              <a:t>Journal of Social and Clinical Psychology, 30</a:t>
            </a:r>
            <a:r>
              <a:rPr lang="en-US" sz="1200" dirty="0"/>
              <a:t>, 616-646.</a:t>
            </a:r>
          </a:p>
          <a:p>
            <a:pPr marL="0" indent="0">
              <a:buNone/>
            </a:pPr>
            <a:r>
              <a:rPr lang="en-US" sz="1200" dirty="0" smtClean="0">
                <a:sym typeface="Wingdings" panose="05000000000000000000" pitchFamily="2" charset="2"/>
              </a:rPr>
              <a:t> </a:t>
            </a:r>
            <a:r>
              <a:rPr lang="en-US" sz="1200" dirty="0" err="1"/>
              <a:t>Gawrilow</a:t>
            </a:r>
            <a:r>
              <a:rPr lang="en-US" sz="1200" dirty="0"/>
              <a:t>, C., </a:t>
            </a:r>
            <a:r>
              <a:rPr lang="en-US" sz="1200" dirty="0" err="1"/>
              <a:t>Gollwitzer</a:t>
            </a:r>
            <a:r>
              <a:rPr lang="en-US" sz="1200" dirty="0"/>
              <a:t>, P. M., </a:t>
            </a:r>
            <a:r>
              <a:rPr lang="en-US" sz="1200" dirty="0" err="1"/>
              <a:t>Oettingen</a:t>
            </a:r>
            <a:r>
              <a:rPr lang="en-US" sz="1200" dirty="0"/>
              <a:t>, G. (2011). If-then plans benefit delay of gratification performance in </a:t>
            </a:r>
            <a:r>
              <a:rPr lang="en-US" sz="1200" dirty="0" smtClean="0"/>
              <a:t>children </a:t>
            </a:r>
            <a:r>
              <a:rPr lang="en-US" sz="1200" dirty="0"/>
              <a:t>with and without ADHD. </a:t>
            </a:r>
            <a:r>
              <a:rPr lang="en-US" sz="1200" i="1" dirty="0"/>
              <a:t>Cognitive Therapy and Research, 35</a:t>
            </a:r>
            <a:r>
              <a:rPr lang="en-US" sz="1200" dirty="0"/>
              <a:t>, 442-455.</a:t>
            </a:r>
          </a:p>
          <a:p>
            <a:pPr marL="0" indent="0">
              <a:buNone/>
            </a:pPr>
            <a:r>
              <a:rPr lang="de-DE" sz="1200" dirty="0" smtClean="0">
                <a:sym typeface="Wingdings" panose="05000000000000000000" pitchFamily="2" charset="2"/>
              </a:rPr>
              <a:t> </a:t>
            </a:r>
            <a:r>
              <a:rPr lang="de-DE" sz="1200" dirty="0" smtClean="0"/>
              <a:t>Schweiger </a:t>
            </a:r>
            <a:r>
              <a:rPr lang="de-DE" sz="1200" dirty="0"/>
              <a:t>Gallo, I. and Gollwitzer, P. M. (2007). </a:t>
            </a:r>
            <a:r>
              <a:rPr lang="en-US" sz="1200" dirty="0"/>
              <a:t>Implementation intentions: A look back at fifteen years of </a:t>
            </a:r>
            <a:r>
              <a:rPr lang="en-US" sz="1200" dirty="0" smtClean="0"/>
              <a:t>progress</a:t>
            </a:r>
            <a:r>
              <a:rPr lang="en-US" sz="1200" dirty="0"/>
              <a:t>. </a:t>
            </a:r>
            <a:r>
              <a:rPr lang="en-US" sz="1200" i="1" dirty="0"/>
              <a:t>Psicothema, 19</a:t>
            </a:r>
            <a:r>
              <a:rPr lang="en-US" sz="1200" dirty="0"/>
              <a:t>, 37-42. </a:t>
            </a:r>
            <a:endParaRPr lang="es-ES" sz="1200" dirty="0"/>
          </a:p>
          <a:p>
            <a:endParaRPr lang="es-ES" dirty="0"/>
          </a:p>
        </p:txBody>
      </p:sp>
    </p:spTree>
    <p:extLst>
      <p:ext uri="{BB962C8B-B14F-4D97-AF65-F5344CB8AC3E}">
        <p14:creationId xmlns:p14="http://schemas.microsoft.com/office/powerpoint/2010/main" xmlns="" val="3874572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3" name="2 Marcador de contenido"/>
          <p:cNvSpPr>
            <a:spLocks noGrp="1"/>
          </p:cNvSpPr>
          <p:nvPr>
            <p:ph idx="1"/>
          </p:nvPr>
        </p:nvSpPr>
        <p:spPr/>
        <p:txBody>
          <a:bodyPr>
            <a:normAutofit lnSpcReduction="10000"/>
          </a:bodyPr>
          <a:lstStyle/>
          <a:p>
            <a:endParaRPr lang="es-ES" sz="2400" dirty="0" smtClean="0"/>
          </a:p>
          <a:p>
            <a:r>
              <a:rPr lang="es-ES" sz="2400" dirty="0" smtClean="0"/>
              <a:t>El llamado “TDAH” nunca debiera haber salido de la escuela y la familia </a:t>
            </a:r>
          </a:p>
          <a:p>
            <a:endParaRPr lang="es-ES" sz="2400" dirty="0" smtClean="0"/>
          </a:p>
          <a:p>
            <a:r>
              <a:rPr lang="es-ES" sz="2400" dirty="0" smtClean="0"/>
              <a:t>Los educadores, psicopedagogos, psicólogos, debieran confiar más en sus propias ciencias y estar realmente más preocupados por la inclusión que por la exclusión (“diagnóstico”)  </a:t>
            </a:r>
          </a:p>
          <a:p>
            <a:endParaRPr lang="es-ES" sz="2400" dirty="0" smtClean="0"/>
          </a:p>
          <a:p>
            <a:r>
              <a:rPr lang="es-ES" sz="2400" dirty="0" smtClean="0"/>
              <a:t>Los padres, aun queriendo sin duda lo mejor, ¿cómo es que parecen preferir un hijo “diagnosticado” (“enfermo”, con un “trastorno mental”, como es supuestamente el TDAH), a un hijo normal?</a:t>
            </a:r>
          </a:p>
          <a:p>
            <a:endParaRPr lang="es-ES" dirty="0" smtClean="0"/>
          </a:p>
          <a:p>
            <a:endParaRPr lang="es-ES" dirty="0"/>
          </a:p>
        </p:txBody>
      </p:sp>
    </p:spTree>
    <p:extLst>
      <p:ext uri="{BB962C8B-B14F-4D97-AF65-F5344CB8AC3E}">
        <p14:creationId xmlns:p14="http://schemas.microsoft.com/office/powerpoint/2010/main" xmlns="" val="270281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smtClean="0"/>
          </a:p>
          <a:p>
            <a:pPr marL="0" indent="0">
              <a:buNone/>
            </a:pPr>
            <a:r>
              <a:rPr lang="es-ES" sz="2800" dirty="0" smtClean="0"/>
              <a:t>Gracias por vuestra atención </a:t>
            </a:r>
          </a:p>
          <a:p>
            <a:pPr marL="0" indent="0">
              <a:buNone/>
            </a:pPr>
            <a:r>
              <a:rPr lang="es-ES" sz="2800" dirty="0"/>
              <a:t>	</a:t>
            </a:r>
            <a:r>
              <a:rPr lang="es-ES" sz="2800" dirty="0" smtClean="0"/>
              <a:t>		</a:t>
            </a:r>
            <a:r>
              <a:rPr lang="es-ES" sz="2800" smtClean="0"/>
              <a:t>	sin </a:t>
            </a:r>
            <a:r>
              <a:rPr lang="es-ES" sz="2800" dirty="0" smtClean="0"/>
              <a:t>hiperactividad </a:t>
            </a:r>
          </a:p>
          <a:p>
            <a:pPr marL="0" indent="0">
              <a:buNone/>
            </a:pPr>
            <a:endParaRPr lang="es-ES" dirty="0"/>
          </a:p>
        </p:txBody>
      </p:sp>
    </p:spTree>
    <p:extLst>
      <p:ext uri="{BB962C8B-B14F-4D97-AF65-F5344CB8AC3E}">
        <p14:creationId xmlns:p14="http://schemas.microsoft.com/office/powerpoint/2010/main" xmlns="" val="221858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600" dirty="0" smtClean="0"/>
              <a:t>Diagnóstico sin validez, </a:t>
            </a:r>
            <a:br>
              <a:rPr lang="es-ES" sz="3600" dirty="0" smtClean="0"/>
            </a:br>
            <a:r>
              <a:rPr lang="es-ES" sz="3600" dirty="0" smtClean="0"/>
              <a:t>realizado con razonamientos falaces </a:t>
            </a:r>
            <a:r>
              <a:rPr lang="es-ES" sz="2400" dirty="0" smtClean="0"/>
              <a:t/>
            </a:r>
            <a:br>
              <a:rPr lang="es-ES" sz="2400" dirty="0" smtClean="0"/>
            </a:br>
            <a:endParaRPr lang="es-ES" sz="2400" dirty="0"/>
          </a:p>
        </p:txBody>
      </p:sp>
      <p:sp>
        <p:nvSpPr>
          <p:cNvPr id="3" name="2 Marcador de contenido"/>
          <p:cNvSpPr>
            <a:spLocks noGrp="1"/>
          </p:cNvSpPr>
          <p:nvPr>
            <p:ph idx="1"/>
          </p:nvPr>
        </p:nvSpPr>
        <p:spPr/>
        <p:txBody>
          <a:bodyPr>
            <a:normAutofit fontScale="92500" lnSpcReduction="20000"/>
          </a:bodyPr>
          <a:lstStyle/>
          <a:p>
            <a:endParaRPr lang="es-ES" dirty="0" smtClean="0"/>
          </a:p>
          <a:p>
            <a:r>
              <a:rPr lang="es-ES" dirty="0" smtClean="0"/>
              <a:t>Sin validez discriminante, predictiva y conceptual </a:t>
            </a:r>
          </a:p>
          <a:p>
            <a:r>
              <a:rPr lang="es-ES" dirty="0" smtClean="0"/>
              <a:t>Razonamientos falaces, cuatro:</a:t>
            </a:r>
          </a:p>
          <a:p>
            <a:pPr lvl="1"/>
            <a:r>
              <a:rPr lang="es-ES" dirty="0" smtClean="0"/>
              <a:t>Afirmación del consecuente </a:t>
            </a:r>
            <a:r>
              <a:rPr lang="es-ES" sz="2200" dirty="0" smtClean="0"/>
              <a:t>(“a menudo no presta atención”, entonces tiene TDAH) </a:t>
            </a:r>
          </a:p>
          <a:p>
            <a:pPr lvl="1"/>
            <a:r>
              <a:rPr lang="es-ES" dirty="0" smtClean="0"/>
              <a:t>Petición de principio </a:t>
            </a:r>
            <a:r>
              <a:rPr lang="es-ES" sz="2200" dirty="0" smtClean="0"/>
              <a:t>(tiene TDAH porque “a menudo no presta atención”)</a:t>
            </a:r>
          </a:p>
          <a:p>
            <a:pPr lvl="1"/>
            <a:r>
              <a:rPr lang="es-ES" i="1" dirty="0" smtClean="0"/>
              <a:t>Non-</a:t>
            </a:r>
            <a:r>
              <a:rPr lang="es-ES" i="1" dirty="0" err="1" smtClean="0"/>
              <a:t>sequitur</a:t>
            </a:r>
            <a:r>
              <a:rPr lang="es-ES" dirty="0" smtClean="0"/>
              <a:t> </a:t>
            </a:r>
            <a:r>
              <a:rPr lang="es-ES" sz="2200" dirty="0" smtClean="0"/>
              <a:t>(si mejora con la medicación, es una enfermedad, pero de uno no se sigue lo otro) </a:t>
            </a:r>
          </a:p>
          <a:p>
            <a:pPr lvl="1"/>
            <a:r>
              <a:rPr lang="es-ES" sz="2600" i="1" dirty="0" smtClean="0"/>
              <a:t>Ex </a:t>
            </a:r>
            <a:r>
              <a:rPr lang="es-ES" sz="2600" i="1" dirty="0" err="1" smtClean="0"/>
              <a:t>juvantibus</a:t>
            </a:r>
            <a:r>
              <a:rPr lang="es-ES" sz="2600" dirty="0" smtClean="0"/>
              <a:t> (tomar lo que ayuda como causa explicativa)</a:t>
            </a:r>
          </a:p>
          <a:p>
            <a:r>
              <a:rPr lang="es-ES" dirty="0" smtClean="0"/>
              <a:t>Sin otras pruebas objetivas</a:t>
            </a:r>
          </a:p>
          <a:p>
            <a:endParaRPr lang="es-ES" dirty="0"/>
          </a:p>
          <a:p>
            <a:pPr marL="0" indent="0">
              <a:buNone/>
            </a:pPr>
            <a:endParaRPr lang="es-ES" dirty="0"/>
          </a:p>
        </p:txBody>
      </p:sp>
    </p:spTree>
    <p:extLst>
      <p:ext uri="{BB962C8B-B14F-4D97-AF65-F5344CB8AC3E}">
        <p14:creationId xmlns:p14="http://schemas.microsoft.com/office/powerpoint/2010/main" xmlns="" val="199371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2800" dirty="0" smtClean="0"/>
              <a:t>Considerable solapamiento entre niños TDAH y de “desarrollo típico” en pruebas neuropsicológicas</a:t>
            </a:r>
            <a:endParaRPr lang="es-ES" sz="2800" dirty="0"/>
          </a:p>
        </p:txBody>
      </p:sp>
      <p:sp>
        <p:nvSpPr>
          <p:cNvPr id="3" name="2 Marcador de contenido"/>
          <p:cNvSpPr>
            <a:spLocks noGrp="1"/>
          </p:cNvSpPr>
          <p:nvPr>
            <p:ph idx="1"/>
          </p:nvPr>
        </p:nvSpPr>
        <p:spPr/>
        <p:txBody>
          <a:bodyPr>
            <a:normAutofit/>
          </a:bodyPr>
          <a:lstStyle/>
          <a:p>
            <a:endParaRPr lang="en-US" sz="1800" dirty="0" smtClean="0"/>
          </a:p>
          <a:p>
            <a:pPr marL="0" indent="0">
              <a:buNone/>
            </a:pPr>
            <a:r>
              <a:rPr lang="en-US" sz="1600" dirty="0" err="1" smtClean="0"/>
              <a:t>Coghill</a:t>
            </a:r>
            <a:r>
              <a:rPr lang="en-US" sz="1600" dirty="0" smtClean="0"/>
              <a:t>, D. R., Seth, S. y Matthews, K. </a:t>
            </a:r>
            <a:r>
              <a:rPr lang="en-US" sz="1600" dirty="0"/>
              <a:t>(2014). A comprehensive assessment of </a:t>
            </a:r>
            <a:r>
              <a:rPr lang="en-US" sz="1600" dirty="0" smtClean="0"/>
              <a:t>	memory</a:t>
            </a:r>
            <a:r>
              <a:rPr lang="en-US" sz="1600" dirty="0"/>
              <a:t>, delay aversion, timing, inhibition, decision making and variability in </a:t>
            </a:r>
            <a:r>
              <a:rPr lang="en-US" sz="1600" dirty="0" smtClean="0"/>
              <a:t>attention </a:t>
            </a:r>
            <a:r>
              <a:rPr lang="en-US" sz="1600" dirty="0"/>
              <a:t>deficit hyperactivity disorder: advancing beyond the </a:t>
            </a:r>
            <a:r>
              <a:rPr lang="en-US" sz="1600" dirty="0" smtClean="0"/>
              <a:t>three-pathway models. </a:t>
            </a:r>
            <a:r>
              <a:rPr lang="es-ES" sz="1600" i="1" dirty="0" err="1" smtClean="0"/>
              <a:t>Psychologic</a:t>
            </a:r>
            <a:r>
              <a:rPr lang="es-ES" sz="1600" i="1" dirty="0" smtClean="0"/>
              <a:t> al </a:t>
            </a:r>
            <a:r>
              <a:rPr lang="es-ES" sz="1600" i="1" dirty="0"/>
              <a:t>Medicine, 44</a:t>
            </a:r>
            <a:r>
              <a:rPr lang="es-ES" sz="1600" dirty="0"/>
              <a:t>, </a:t>
            </a:r>
            <a:r>
              <a:rPr lang="es-ES" sz="1600" dirty="0" smtClean="0"/>
              <a:t>1989-2001. </a:t>
            </a:r>
          </a:p>
          <a:p>
            <a:endParaRPr lang="es-ES" sz="1800" dirty="0" smtClean="0"/>
          </a:p>
          <a:p>
            <a:pPr lvl="2"/>
            <a:r>
              <a:rPr lang="es-ES" sz="2000" dirty="0" smtClean="0"/>
              <a:t>“El hallazgo de que un cuarto de los niños con TDAH no mostraran déficit en ninguna de las seis pruebas neuropsicológicas es llamativo.” </a:t>
            </a:r>
          </a:p>
          <a:p>
            <a:pPr marL="914400" lvl="2" indent="0">
              <a:buNone/>
            </a:pPr>
            <a:endParaRPr lang="es-ES" sz="2000" dirty="0" smtClean="0"/>
          </a:p>
          <a:p>
            <a:pPr lvl="2"/>
            <a:r>
              <a:rPr lang="es-ES" sz="2000" dirty="0" smtClean="0"/>
              <a:t>“La visión tradicional de que fallos cognitivos acarrean directamente los síntomas de TDAH no está confirmada por los datos.”</a:t>
            </a:r>
          </a:p>
          <a:p>
            <a:pPr marL="0" indent="0">
              <a:buNone/>
            </a:pPr>
            <a:endParaRPr lang="es-ES" sz="1800" dirty="0"/>
          </a:p>
        </p:txBody>
      </p:sp>
    </p:spTree>
    <p:extLst>
      <p:ext uri="{BB962C8B-B14F-4D97-AF65-F5344CB8AC3E}">
        <p14:creationId xmlns:p14="http://schemas.microsoft.com/office/powerpoint/2010/main" xmlns="" val="274237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143000"/>
          </a:xfrm>
        </p:spPr>
        <p:txBody>
          <a:bodyPr>
            <a:normAutofit fontScale="90000"/>
          </a:bodyPr>
          <a:lstStyle/>
          <a:p>
            <a:r>
              <a:rPr lang="es-ES" sz="3600" dirty="0" smtClean="0"/>
              <a:t>	</a:t>
            </a:r>
            <a:r>
              <a:rPr lang="es-ES" sz="3100" dirty="0" smtClean="0"/>
              <a:t>Crítica de la supuesta condición neurobiológica</a:t>
            </a:r>
            <a:r>
              <a:rPr lang="es-ES" dirty="0" smtClean="0"/>
              <a:t/>
            </a:r>
            <a:br>
              <a:rPr lang="es-ES" dirty="0" smtClean="0"/>
            </a:br>
            <a:endParaRPr lang="es-ES" dirty="0"/>
          </a:p>
        </p:txBody>
      </p:sp>
      <p:sp>
        <p:nvSpPr>
          <p:cNvPr id="3" name="2 Marcador de contenido"/>
          <p:cNvSpPr>
            <a:spLocks noGrp="1"/>
          </p:cNvSpPr>
          <p:nvPr>
            <p:ph idx="1"/>
          </p:nvPr>
        </p:nvSpPr>
        <p:spPr/>
        <p:txBody>
          <a:bodyPr>
            <a:normAutofit fontScale="92500" lnSpcReduction="20000"/>
          </a:bodyPr>
          <a:lstStyle/>
          <a:p>
            <a:endParaRPr lang="es-ES" sz="2400" dirty="0" smtClean="0"/>
          </a:p>
          <a:p>
            <a:r>
              <a:rPr lang="es-ES" sz="2400" dirty="0" smtClean="0"/>
              <a:t>Sin diagnóstico que valga, poco que hablar</a:t>
            </a:r>
          </a:p>
          <a:p>
            <a:endParaRPr lang="es-ES" sz="2400" dirty="0" smtClean="0"/>
          </a:p>
          <a:p>
            <a:r>
              <a:rPr lang="es-ES" sz="2400" dirty="0" smtClean="0"/>
              <a:t>No más que correlaciones y correlatos convertidos en “bases” y “causas” </a:t>
            </a:r>
          </a:p>
          <a:p>
            <a:endParaRPr lang="es-ES" sz="2400" dirty="0" smtClean="0"/>
          </a:p>
          <a:p>
            <a:r>
              <a:rPr lang="es-ES" sz="2400" dirty="0"/>
              <a:t>Después de todo, </a:t>
            </a:r>
            <a:endParaRPr lang="es-ES" sz="2400" dirty="0" smtClean="0"/>
          </a:p>
          <a:p>
            <a:pPr lvl="1"/>
            <a:r>
              <a:rPr lang="es-ES" sz="2000" dirty="0" smtClean="0"/>
              <a:t>no </a:t>
            </a:r>
            <a:r>
              <a:rPr lang="es-ES" sz="2000" dirty="0"/>
              <a:t>hay “marcadores neurobiológicos diagnósticos” (</a:t>
            </a:r>
            <a:r>
              <a:rPr lang="es-ES" sz="2000" dirty="0" err="1"/>
              <a:t>Thapar</a:t>
            </a:r>
            <a:r>
              <a:rPr lang="es-ES" sz="2000" dirty="0"/>
              <a:t> &amp; Cooper, 2016, p. 1243), </a:t>
            </a:r>
            <a:endParaRPr lang="es-ES" sz="2000" dirty="0" smtClean="0"/>
          </a:p>
          <a:p>
            <a:pPr lvl="1"/>
            <a:r>
              <a:rPr lang="es-ES" sz="2000" dirty="0" smtClean="0"/>
              <a:t>los </a:t>
            </a:r>
            <a:r>
              <a:rPr lang="es-ES" sz="2000" dirty="0"/>
              <a:t>“mecanismos subyacentes” son desconocidos (</a:t>
            </a:r>
            <a:r>
              <a:rPr lang="es-ES" sz="2000" dirty="0" err="1"/>
              <a:t>Cortese</a:t>
            </a:r>
            <a:r>
              <a:rPr lang="es-ES" sz="2000" dirty="0"/>
              <a:t>, 2012, p. 2</a:t>
            </a:r>
            <a:r>
              <a:rPr lang="es-ES" sz="2000" dirty="0" smtClean="0"/>
              <a:t>) </a:t>
            </a:r>
          </a:p>
          <a:p>
            <a:pPr lvl="1"/>
            <a:r>
              <a:rPr lang="es-ES" sz="2000" dirty="0" smtClean="0"/>
              <a:t>“los </a:t>
            </a:r>
            <a:r>
              <a:rPr lang="es-ES" sz="2000" dirty="0"/>
              <a:t>hallazgos de la investigación neurobiológica no tienen aplicación directa en la práctica clínica” (</a:t>
            </a:r>
            <a:r>
              <a:rPr lang="es-ES" sz="2000" dirty="0" err="1"/>
              <a:t>Cortese</a:t>
            </a:r>
            <a:r>
              <a:rPr lang="es-ES" sz="2000" dirty="0"/>
              <a:t>, 2012, p. 9). </a:t>
            </a:r>
            <a:endParaRPr lang="es-ES" sz="2000" dirty="0" smtClean="0"/>
          </a:p>
          <a:p>
            <a:pPr lvl="1"/>
            <a:r>
              <a:rPr lang="es-ES" sz="2000" dirty="0" smtClean="0"/>
              <a:t>Volúmenes subcorticales heterogéneos probablemente ligados a la propia edad (</a:t>
            </a:r>
            <a:r>
              <a:rPr lang="es-ES" sz="2000" dirty="0" err="1" smtClean="0"/>
              <a:t>Hoogman</a:t>
            </a:r>
            <a:r>
              <a:rPr lang="es-ES" sz="2000" dirty="0" smtClean="0"/>
              <a:t> et al, 2017)</a:t>
            </a:r>
            <a:endParaRPr lang="es-ES" sz="2000" dirty="0"/>
          </a:p>
          <a:p>
            <a:endParaRPr lang="es-ES" sz="2400" dirty="0"/>
          </a:p>
        </p:txBody>
      </p:sp>
    </p:spTree>
    <p:extLst>
      <p:ext uri="{BB962C8B-B14F-4D97-AF65-F5344CB8AC3E}">
        <p14:creationId xmlns:p14="http://schemas.microsoft.com/office/powerpoint/2010/main" xmlns="" val="2999950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normAutofit/>
          </a:bodyPr>
          <a:lstStyle/>
          <a:p>
            <a:pPr algn="l"/>
            <a:r>
              <a:rPr lang="es-ES" sz="2000" dirty="0" err="1" smtClean="0"/>
              <a:t>Hoogman</a:t>
            </a:r>
            <a:r>
              <a:rPr lang="es-ES" sz="2000" dirty="0" smtClean="0"/>
              <a:t> , M. et al. (2017). Subcortical </a:t>
            </a:r>
            <a:r>
              <a:rPr lang="es-ES" sz="2000" dirty="0" err="1" smtClean="0"/>
              <a:t>brain</a:t>
            </a:r>
            <a:r>
              <a:rPr lang="es-ES" sz="2000" dirty="0" smtClean="0"/>
              <a:t> </a:t>
            </a:r>
            <a:r>
              <a:rPr lang="es-ES" sz="2000" dirty="0" err="1" smtClean="0"/>
              <a:t>volume</a:t>
            </a:r>
            <a:r>
              <a:rPr lang="es-ES" sz="2000" dirty="0" smtClean="0"/>
              <a:t> </a:t>
            </a:r>
            <a:r>
              <a:rPr lang="es-ES" sz="2000" dirty="0" err="1" smtClean="0"/>
              <a:t>differences</a:t>
            </a:r>
            <a:r>
              <a:rPr lang="es-ES" sz="2000" dirty="0" smtClean="0"/>
              <a:t> … </a:t>
            </a:r>
            <a:br>
              <a:rPr lang="es-ES" sz="2000" dirty="0" smtClean="0"/>
            </a:br>
            <a:r>
              <a:rPr lang="es-ES" sz="2000" i="1" dirty="0" err="1" smtClean="0"/>
              <a:t>Lancet</a:t>
            </a:r>
            <a:r>
              <a:rPr lang="es-ES" sz="2000" i="1" dirty="0" smtClean="0"/>
              <a:t> </a:t>
            </a:r>
            <a:r>
              <a:rPr lang="es-ES" sz="2000" i="1" dirty="0" err="1" smtClean="0"/>
              <a:t>Psychiatry</a:t>
            </a:r>
            <a:r>
              <a:rPr lang="es-ES" sz="2000" dirty="0" smtClean="0"/>
              <a:t>, 15 de febrero de 2017</a:t>
            </a:r>
            <a:endParaRPr lang="es-ES" sz="2000" dirty="0"/>
          </a:p>
        </p:txBody>
      </p:sp>
      <p:sp>
        <p:nvSpPr>
          <p:cNvPr id="3" name="2 Marcador de texto"/>
          <p:cNvSpPr>
            <a:spLocks noGrp="1"/>
          </p:cNvSpPr>
          <p:nvPr>
            <p:ph type="body" idx="1"/>
          </p:nvPr>
        </p:nvSpPr>
        <p:spPr>
          <a:xfrm>
            <a:off x="467544" y="1484784"/>
            <a:ext cx="4040188" cy="639762"/>
          </a:xfrm>
        </p:spPr>
        <p:txBody>
          <a:bodyPr/>
          <a:lstStyle/>
          <a:p>
            <a:r>
              <a:rPr lang="es-ES" b="0" dirty="0" smtClean="0"/>
              <a:t>La Vanguardia, 23/2/2017</a:t>
            </a:r>
            <a:endParaRPr lang="es-ES" b="0" dirty="0"/>
          </a:p>
        </p:txBody>
      </p:sp>
      <p:sp>
        <p:nvSpPr>
          <p:cNvPr id="5" name="4 Marcador de texto"/>
          <p:cNvSpPr>
            <a:spLocks noGrp="1"/>
          </p:cNvSpPr>
          <p:nvPr>
            <p:ph type="body" sz="half" idx="3"/>
          </p:nvPr>
        </p:nvSpPr>
        <p:spPr>
          <a:xfrm>
            <a:off x="4644008" y="1484784"/>
            <a:ext cx="4023360" cy="640080"/>
          </a:xfrm>
        </p:spPr>
        <p:txBody>
          <a:bodyPr>
            <a:normAutofit fontScale="25000" lnSpcReduction="20000"/>
          </a:bodyPr>
          <a:lstStyle/>
          <a:p>
            <a:endParaRPr lang="es-ES" b="0" dirty="0" smtClean="0"/>
          </a:p>
          <a:p>
            <a:r>
              <a:rPr lang="es-ES" sz="7200" b="0" dirty="0" smtClean="0"/>
              <a:t>Blog Cerca del Leteo, Javier </a:t>
            </a:r>
            <a:r>
              <a:rPr lang="es-ES" sz="7200" b="0" dirty="0" err="1" smtClean="0"/>
              <a:t>Peteiro</a:t>
            </a:r>
            <a:r>
              <a:rPr lang="es-ES" sz="7200" b="0" dirty="0" smtClean="0"/>
              <a:t> (24/2/2017)</a:t>
            </a:r>
          </a:p>
          <a:p>
            <a:endParaRPr lang="es-ES" dirty="0"/>
          </a:p>
        </p:txBody>
      </p:sp>
      <p:pic>
        <p:nvPicPr>
          <p:cNvPr id="7" name="6 Marcador de contenido"/>
          <p:cNvPicPr>
            <a:picLocks noGrp="1" noChangeAspect="1"/>
          </p:cNvPicPr>
          <p:nvPr>
            <p:ph sz="quarter" idx="2"/>
          </p:nvPr>
        </p:nvPicPr>
        <p:blipFill>
          <a:blip r:embed="rId2" cstate="print">
            <a:extLst>
              <a:ext uri="{28A0092B-C50C-407E-A947-70E740481C1C}">
                <a14:useLocalDpi xmlns:a14="http://schemas.microsoft.com/office/drawing/2010/main" xmlns="" val="0"/>
              </a:ext>
            </a:extLst>
          </a:blip>
          <a:stretch>
            <a:fillRect/>
          </a:stretch>
        </p:blipFill>
        <p:spPr>
          <a:xfrm>
            <a:off x="1331640" y="2276102"/>
            <a:ext cx="2448271" cy="3522967"/>
          </a:xfrm>
        </p:spPr>
      </p:pic>
      <p:sp>
        <p:nvSpPr>
          <p:cNvPr id="6" name="5 Marcador de contenido"/>
          <p:cNvSpPr>
            <a:spLocks noGrp="1"/>
          </p:cNvSpPr>
          <p:nvPr>
            <p:ph sz="quarter" idx="4"/>
          </p:nvPr>
        </p:nvSpPr>
        <p:spPr>
          <a:xfrm>
            <a:off x="4644008" y="2204864"/>
            <a:ext cx="4023360" cy="4114800"/>
          </a:xfrm>
        </p:spPr>
        <p:txBody>
          <a:bodyPr>
            <a:normAutofit/>
          </a:bodyPr>
          <a:lstStyle/>
          <a:p>
            <a:pPr marL="0" indent="0">
              <a:buNone/>
            </a:pPr>
            <a:r>
              <a:rPr lang="es-ES" sz="1900" dirty="0"/>
              <a:t>TDAH. Ciencia hiperactiva y poco atenta</a:t>
            </a:r>
            <a:r>
              <a:rPr lang="es-ES" sz="1900" dirty="0" smtClean="0"/>
              <a:t>. </a:t>
            </a:r>
          </a:p>
          <a:p>
            <a:endParaRPr lang="es-ES" sz="1500" dirty="0" smtClean="0"/>
          </a:p>
          <a:p>
            <a:r>
              <a:rPr lang="es-ES" sz="1500" dirty="0" smtClean="0"/>
              <a:t>La metodología y la discusión del artículo apuntan a algo que va más allá de la ciencia que en él pueda existir y que parece, a pesar del número de casos estudiados por </a:t>
            </a:r>
            <a:r>
              <a:rPr lang="es-ES" sz="1500" dirty="0" err="1" smtClean="0"/>
              <a:t>neuroimagen</a:t>
            </a:r>
            <a:r>
              <a:rPr lang="es-ES" sz="1500" dirty="0" smtClean="0"/>
              <a:t>, bastante pobre. </a:t>
            </a:r>
          </a:p>
          <a:p>
            <a:r>
              <a:rPr lang="es-ES" sz="1500" dirty="0" smtClean="0"/>
              <a:t>La existencia de una relación, anatómica en este caso, no implica en absoluto a priori que lo sea de causalidad, y suponerla es anticientífico y sólo sostiene la idea preconcebida de que el trastorno mental es siempre patología neurológica. </a:t>
            </a:r>
          </a:p>
          <a:p>
            <a:endParaRPr lang="es-ES" dirty="0"/>
          </a:p>
        </p:txBody>
      </p:sp>
    </p:spTree>
    <p:extLst>
      <p:ext uri="{BB962C8B-B14F-4D97-AF65-F5344CB8AC3E}">
        <p14:creationId xmlns:p14="http://schemas.microsoft.com/office/powerpoint/2010/main" xmlns="" val="3822735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Crítica del pretendido origen genético</a:t>
            </a:r>
            <a:endParaRPr lang="es-ES" sz="3200" dirty="0"/>
          </a:p>
        </p:txBody>
      </p:sp>
      <p:sp>
        <p:nvSpPr>
          <p:cNvPr id="3" name="2 Marcador de contenido"/>
          <p:cNvSpPr>
            <a:spLocks noGrp="1"/>
          </p:cNvSpPr>
          <p:nvPr>
            <p:ph idx="1"/>
          </p:nvPr>
        </p:nvSpPr>
        <p:spPr/>
        <p:txBody>
          <a:bodyPr>
            <a:normAutofit/>
          </a:bodyPr>
          <a:lstStyle/>
          <a:p>
            <a:endParaRPr lang="es-ES" sz="2000" dirty="0" smtClean="0"/>
          </a:p>
          <a:p>
            <a:r>
              <a:rPr lang="es-ES" sz="2000" dirty="0" smtClean="0"/>
              <a:t>Las </a:t>
            </a:r>
            <a:r>
              <a:rPr lang="es-ES" sz="2000" dirty="0"/>
              <a:t>revisiones muestran dos cosas: </a:t>
            </a:r>
            <a:endParaRPr lang="es-ES" sz="2000" dirty="0" smtClean="0"/>
          </a:p>
          <a:p>
            <a:pPr lvl="1"/>
            <a:r>
              <a:rPr lang="es-ES" sz="1600" dirty="0" smtClean="0"/>
              <a:t>la </a:t>
            </a:r>
            <a:r>
              <a:rPr lang="es-ES" sz="1600" dirty="0"/>
              <a:t>inexistencia de evidencia genética </a:t>
            </a:r>
            <a:r>
              <a:rPr lang="es-ES" sz="1600" i="1" dirty="0"/>
              <a:t>real</a:t>
            </a:r>
            <a:r>
              <a:rPr lang="es-ES" sz="1600" dirty="0"/>
              <a:t> molecular y </a:t>
            </a:r>
            <a:endParaRPr lang="es-ES" sz="1600" dirty="0" smtClean="0"/>
          </a:p>
          <a:p>
            <a:pPr lvl="1"/>
            <a:r>
              <a:rPr lang="es-ES" sz="1600" dirty="0" smtClean="0"/>
              <a:t>la </a:t>
            </a:r>
            <a:r>
              <a:rPr lang="es-ES" sz="1600" dirty="0"/>
              <a:t>persistencia en su afirmación a cuenta de hallazgos </a:t>
            </a:r>
            <a:r>
              <a:rPr lang="es-ES" sz="1600" dirty="0" smtClean="0"/>
              <a:t>inminentes</a:t>
            </a:r>
          </a:p>
          <a:p>
            <a:endParaRPr lang="es-ES" sz="2000" dirty="0" smtClean="0"/>
          </a:p>
          <a:p>
            <a:r>
              <a:rPr lang="es-ES" sz="2000" dirty="0" smtClean="0"/>
              <a:t>De la ambigüedad y exigüidad sacan evidencias </a:t>
            </a:r>
          </a:p>
          <a:p>
            <a:endParaRPr lang="es-ES" sz="2000" dirty="0"/>
          </a:p>
          <a:p>
            <a:r>
              <a:rPr lang="es-ES" sz="2000" dirty="0" err="1" smtClean="0"/>
              <a:t>Thapar</a:t>
            </a:r>
            <a:r>
              <a:rPr lang="es-ES" sz="2000" dirty="0" smtClean="0"/>
              <a:t> &amp; Cooper (2016) después de decir que “las variantes genómicas asociadas-al-TDAH no son específicas” (p. 1242), el TDAH se convierte en las conclusiones en una entidad “robusta y consistente” (p. 1247). </a:t>
            </a:r>
          </a:p>
          <a:p>
            <a:endParaRPr lang="en-US" sz="2000" dirty="0" smtClean="0"/>
          </a:p>
          <a:p>
            <a:r>
              <a:rPr lang="en-US" sz="2000" dirty="0" smtClean="0"/>
              <a:t>La </a:t>
            </a:r>
            <a:r>
              <a:rPr lang="en-US" sz="2000" dirty="0" err="1" smtClean="0"/>
              <a:t>magnificación</a:t>
            </a:r>
            <a:r>
              <a:rPr lang="en-US" sz="2000" dirty="0" smtClean="0"/>
              <a:t> del </a:t>
            </a:r>
            <a:r>
              <a:rPr lang="en-US" sz="2000" dirty="0" err="1" smtClean="0"/>
              <a:t>estudio</a:t>
            </a:r>
            <a:r>
              <a:rPr lang="en-US" sz="2000" dirty="0" smtClean="0"/>
              <a:t> de Williams et al (2010)</a:t>
            </a:r>
            <a:endParaRPr lang="es-ES" sz="2000" dirty="0"/>
          </a:p>
        </p:txBody>
      </p:sp>
    </p:spTree>
    <p:extLst>
      <p:ext uri="{BB962C8B-B14F-4D97-AF65-F5344CB8AC3E}">
        <p14:creationId xmlns:p14="http://schemas.microsoft.com/office/powerpoint/2010/main" xmlns="" val="25634559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513</TotalTime>
  <Words>3306</Words>
  <Application>Microsoft Office PowerPoint</Application>
  <PresentationFormat>Presentación en pantalla (4:3)</PresentationFormat>
  <Paragraphs>325</Paragraphs>
  <Slides>46</Slides>
  <Notes>4</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Solsticio</vt:lpstr>
      <vt:lpstr>Diapositiva 1</vt:lpstr>
      <vt:lpstr>Planteamiento de la conferencia</vt:lpstr>
      <vt:lpstr>Insostenibilidad del TDAH como entidad clínica</vt:lpstr>
      <vt:lpstr>Revisiones revisadas</vt:lpstr>
      <vt:lpstr>Diagnóstico sin validez,  realizado con razonamientos falaces  </vt:lpstr>
      <vt:lpstr>Considerable solapamiento entre niños TDAH y de “desarrollo típico” en pruebas neuropsicológicas</vt:lpstr>
      <vt:lpstr> Crítica de la supuesta condición neurobiológica </vt:lpstr>
      <vt:lpstr>Hoogman , M. et al. (2017). Subcortical brain volume differences …  Lancet Psychiatry, 15 de febrero de 2017</vt:lpstr>
      <vt:lpstr>Crítica del pretendido origen genético</vt:lpstr>
      <vt:lpstr>Williams et al. (2010). Rare chromosomal deletions and duplications in attention-deficit hyperactivity disorder: a genome-wide analysis. Lancet, 376, 1401–1408. </vt:lpstr>
      <vt:lpstr> Antecedentes históricos,   desde los Sputniks de los soviéticos en 1957  </vt:lpstr>
      <vt:lpstr>Diapositiva 12</vt:lpstr>
      <vt:lpstr> Perspectiva meta-científica, ontológica y epistemológica:                las cuatro causas de Aristóteles </vt:lpstr>
      <vt:lpstr>Las cuatro causas en clínica</vt:lpstr>
      <vt:lpstr>Causa material del TDAH</vt:lpstr>
      <vt:lpstr>Las conductas tdah  como características de los niños</vt:lpstr>
      <vt:lpstr>Causa formal del TDAH</vt:lpstr>
      <vt:lpstr>El modelo biomédico como causa formal</vt:lpstr>
      <vt:lpstr>Retórica y metafísica implícita</vt:lpstr>
      <vt:lpstr>Consensos interesados</vt:lpstr>
      <vt:lpstr>Consensos Delphi interesados</vt:lpstr>
      <vt:lpstr>Causa eficiente</vt:lpstr>
      <vt:lpstr>El efecto Charcot también en el TDAH</vt:lpstr>
      <vt:lpstr>“Gran ataque de histeria”</vt:lpstr>
      <vt:lpstr> Pérez-Álvarez, M. &amp; García-Montes, J. M. (2007) The Charcot Effect: The  Invention of Mental Illnesses, Journal of Constructivist Psychology, 20, 309-336.  </vt:lpstr>
      <vt:lpstr>Qué pasaría si se extremaran diferencies entre por ejemplo taxistas y no-taxistas y músicos y no-músicos</vt:lpstr>
      <vt:lpstr>KOLwCI/no-KOLwCI   Key Opinion Leader with Conflits of Interes</vt:lpstr>
      <vt:lpstr>Efecto Charcot a escala global, implícito en las prácticas científicas </vt:lpstr>
      <vt:lpstr>Intolerancia accidental</vt:lpstr>
      <vt:lpstr>Causa eficiente del TDAH</vt:lpstr>
      <vt:lpstr>Diapositiva 31</vt:lpstr>
      <vt:lpstr>Ahora la moda y el negocio está en el TDAH adulto</vt:lpstr>
      <vt:lpstr>Diapositiva 33</vt:lpstr>
      <vt:lpstr>TDAH: cosa de autocontrol que se aprende o todavía no se ha aprendido</vt:lpstr>
      <vt:lpstr>Aprender a esperar</vt:lpstr>
      <vt:lpstr>Diapositiva 36</vt:lpstr>
      <vt:lpstr>Lo mejor que se puede hacer, sin necesidad de diagnóstico, a nivel del problema</vt:lpstr>
      <vt:lpstr>Entrenamiento de padres  en uso de juegos comunes</vt:lpstr>
      <vt:lpstr>Entrenamiento de padres  en principios conductuales</vt:lpstr>
      <vt:lpstr>Diapositiva 40</vt:lpstr>
      <vt:lpstr>Diapositiva 41</vt:lpstr>
      <vt:lpstr>Diapositiva 42</vt:lpstr>
      <vt:lpstr> Intervenciones conductuales en el aula </vt:lpstr>
      <vt:lpstr>Ayudas centradas en el niño</vt:lpstr>
      <vt:lpstr>Conclusiones</vt:lpstr>
      <vt:lpstr>Diapositiva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Marino</dc:creator>
  <cp:lastModifiedBy>aulacastelao@hotmail.com</cp:lastModifiedBy>
  <cp:revision>50</cp:revision>
  <dcterms:created xsi:type="dcterms:W3CDTF">2017-04-11T08:34:08Z</dcterms:created>
  <dcterms:modified xsi:type="dcterms:W3CDTF">2017-04-17T22:40:40Z</dcterms:modified>
</cp:coreProperties>
</file>